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08.05.2020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08.05.2020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08.05.2020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08.05.2020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08.05.2020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08.05.2020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08.05.2020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D0%98%D0%BC%D0%B0%D0%B3%D0%BE" TargetMode="External"/><Relationship Id="rId2" Type="http://schemas.openxmlformats.org/officeDocument/2006/relationships/hyperlink" Target="https://ru.wikipedia.org/wiki/%D0%9E%D0%BD%D1%82%D0%BE%D0%B3%D0%B5%D0%BD%D0%B5%D0%B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ru.wikipedia.org/wiki/Insecta" TargetMode="External"/><Relationship Id="rId7" Type="http://schemas.openxmlformats.org/officeDocument/2006/relationships/hyperlink" Target="https://ru.wikipedia.org/wiki/%D0%A5%D0%B8%D1%82%D0%B8%D0%BD" TargetMode="External"/><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4.xml"/><Relationship Id="rId6" Type="http://schemas.openxmlformats.org/officeDocument/2006/relationships/hyperlink" Target="https://ru.wikipedia.org/wiki/%D0%9D%D0%BE%D1%82%D1%83%D0%BC" TargetMode="External"/><Relationship Id="rId5" Type="http://schemas.openxmlformats.org/officeDocument/2006/relationships/hyperlink" Target="https://ru.wikipedia.org/wiki/Isoptera" TargetMode="External"/><Relationship Id="rId4" Type="http://schemas.openxmlformats.org/officeDocument/2006/relationships/hyperlink" Target="https://ru.wikipedia.org/wiki/Dictyopter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ru.wikipedia.org/wiki/%D0%9F%D0%BE%D0%B7%D0%B2%D0%BE%D0%BD%D0%BE%D1%87%D0%BD%D1%8B%D0%B5" TargetMode="External"/><Relationship Id="rId13" Type="http://schemas.openxmlformats.org/officeDocument/2006/relationships/hyperlink" Target="https://ru.wikipedia.org/wiki/%D0%A7%D1%91%D1%80%D0%BD%D1%8B%D0%B9_%D1%82%D0%B0%D1%80%D0%B0%D0%BA%D0%B0%D0%BD" TargetMode="External"/><Relationship Id="rId3" Type="http://schemas.openxmlformats.org/officeDocument/2006/relationships/hyperlink" Target="https://ru.wikipedia.org/wiki/%D0%9A%D1%80%D1%8B%D0%BB%D0%BE_%D0%BD%D0%B0%D1%81%D0%B5%D0%BA%D0%BE%D0%BC%D1%8B%D1%85" TargetMode="External"/><Relationship Id="rId7" Type="http://schemas.openxmlformats.org/officeDocument/2006/relationships/hyperlink" Target="https://ru.wikipedia.org/wiki/%D0%A0%D0%B0%D0%B4%D0%B8%D0%B0%D1%86%D0%B8%D1%8F" TargetMode="External"/><Relationship Id="rId12" Type="http://schemas.openxmlformats.org/officeDocument/2006/relationships/hyperlink" Target="https://ru.wikipedia.org/wiki/%D0%A0%D1%8B%D0%B6%D0%B8%D0%B9_%D1%82%D0%B0%D1%80%D0%B0%D0%BA%D0%B0%D0%BD" TargetMode="External"/><Relationship Id="rId2" Type="http://schemas.openxmlformats.org/officeDocument/2006/relationships/hyperlink" Target="https://ru.wikipedia.org/wiki/%D0%9D%D0%B0%D0%B4%D0%BA%D1%80%D1%8B%D0%BB%D1%8C%D1%8F" TargetMode="External"/><Relationship Id="rId1" Type="http://schemas.openxmlformats.org/officeDocument/2006/relationships/slideLayout" Target="../slideLayouts/slideLayout2.xml"/><Relationship Id="rId6" Type="http://schemas.openxmlformats.org/officeDocument/2006/relationships/hyperlink" Target="https://ru.wikipedia.org/wiki/%D0%A1%D1%82%D0%B5%D1%80%D0%BD%D0%B8%D1%82" TargetMode="External"/><Relationship Id="rId11" Type="http://schemas.openxmlformats.org/officeDocument/2006/relationships/hyperlink" Target="https://ru.wikipedia.org/wiki/%D0%9F%D0%B0%D1%80%D1%82%D0%B5%D0%BD%D0%BE%D0%B3%D0%B5%D0%BD%D0%B5%D0%B7" TargetMode="External"/><Relationship Id="rId5" Type="http://schemas.openxmlformats.org/officeDocument/2006/relationships/hyperlink" Target="https://ru.wikipedia.org/wiki/%D0%A2%D0%B5%D1%80%D0%B3%D0%B8%D1%82" TargetMode="External"/><Relationship Id="rId10" Type="http://schemas.openxmlformats.org/officeDocument/2006/relationships/hyperlink" Target="https://ru.wikipedia.org/wiki/%D0%9E%D0%BE%D1%82%D0%B5%D0%BA%D0%B0" TargetMode="External"/><Relationship Id="rId4" Type="http://schemas.openxmlformats.org/officeDocument/2006/relationships/hyperlink" Target="https://ru.wikipedia.org/wiki/%D0%A1%D1%82%D1%80%D0%BE%D0%B5%D0%BD%D0%B8%D0%B5_%D0%BD%D0%B0%D1%81%D0%B5%D0%BA%D0%BE%D0%BC%D1%8B%D1%85" TargetMode="External"/><Relationship Id="rId9" Type="http://schemas.openxmlformats.org/officeDocument/2006/relationships/hyperlink" Target="https://ru.wikipedia.org/wiki/%D0%9F%D0%BB%D0%BE%D0%B4%D0%BE%D0%B2%D1%8B%D0%B5_%D0%BC%D1%83%D1%88%D0%BA%D0%B8" TargetMode="External"/><Relationship Id="rId14" Type="http://schemas.openxmlformats.org/officeDocument/2006/relationships/hyperlink" Target="https://ru.wikipedia.org/wiki/%D0%9B%D0%B8%D0%BD%D1%8C%D0%BA%D0%B0_%D1%87%D0%BB%D0%B5%D0%BD%D0%B8%D1%81%D1%82%D0%BE%D0%BD%D0%BE%D0%B3%D0%B8%D1%85"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noguests.com/nosekomye/mol/pishevaja-mol-v-dom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ru.wikipedia.org/wiki/%D0%93%D0%BD%D1%83%D1%81" TargetMode="External"/><Relationship Id="rId13" Type="http://schemas.openxmlformats.org/officeDocument/2006/relationships/image" Target="../media/image20.jpeg"/><Relationship Id="rId3" Type="http://schemas.openxmlformats.org/officeDocument/2006/relationships/hyperlink" Target="https://ru.wikipedia.org/wiki/%D0%A1%D0%B5%D0%BC%D0%B5%D0%B9%D1%81%D1%82%D0%B2%D0%BE" TargetMode="External"/><Relationship Id="rId7" Type="http://schemas.openxmlformats.org/officeDocument/2006/relationships/hyperlink" Target="https://ru.wikipedia.org/wiki/%D0%98%D0%BC%D0%B0%D0%B3%D0%BE_(%D1%8D%D0%BD%D1%82%D0%BE%D0%BC%D0%BE%D0%BB%D0%BE%D0%B3%D0%B8%D1%8F)" TargetMode="External"/><Relationship Id="rId12" Type="http://schemas.openxmlformats.org/officeDocument/2006/relationships/hyperlink" Target="https://ru.wikipedia.org/wiki/%D0%9C%D0%B0%D0%BB%D1%8F%D1%80%D0%B8%D0%B9%D0%BD%D1%8B%D0%B5_%D0%BA%D0%BE%D0%BC%D0%B0%D1%80%D1%8B" TargetMode="External"/><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4.xml"/><Relationship Id="rId6" Type="http://schemas.openxmlformats.org/officeDocument/2006/relationships/hyperlink" Target="https://ru.wikipedia.org/wiki/%D0%94%D0%BB%D0%B8%D0%BD%D0%BD%D0%BE%D1%83%D1%81%D1%8B%D0%B5" TargetMode="External"/><Relationship Id="rId11" Type="http://schemas.openxmlformats.org/officeDocument/2006/relationships/hyperlink" Target="https://ru.wikipedia.org/wiki/%D0%9A%D1%83%D1%81%D0%B0%D0%BA%D0%B8" TargetMode="External"/><Relationship Id="rId5" Type="http://schemas.openxmlformats.org/officeDocument/2006/relationships/hyperlink" Target="https://ru.wikipedia.org/wiki/%D0%9D%D0%B0%D1%81%D0%B5%D0%BA%D0%BE%D0%BC%D1%8B%D0%B5" TargetMode="External"/><Relationship Id="rId10" Type="http://schemas.openxmlformats.org/officeDocument/2006/relationships/hyperlink" Target="https://ru.wikipedia.org/wiki/Culex" TargetMode="External"/><Relationship Id="rId4" Type="http://schemas.openxmlformats.org/officeDocument/2006/relationships/hyperlink" Target="https://ru.wikipedia.org/wiki/%D0%94%D0%B2%D1%83%D0%BA%D1%80%D1%8B%D0%BB%D1%8B%D0%B5" TargetMode="External"/><Relationship Id="rId9" Type="http://schemas.openxmlformats.org/officeDocument/2006/relationships/hyperlink" Target="https://ru.wikipedia.org/wiki/%D0%9C%D0%B5%D0%BB%D0%BE%D0%B2%D0%BE%D0%B9_%D0%BF%D0%B5%D1%80%D0%B8%D0%BE%D0%B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ru.wikipedia.org/wiki/%D0%9B%D0%B8%D1%87%D0%B8%D0%BD%D0%BA%D0%B0" TargetMode="External"/><Relationship Id="rId7" Type="http://schemas.openxmlformats.org/officeDocument/2006/relationships/hyperlink" Target="https://ru.wikipedia.org/wiki/%D0%9A%D0%BE%D0%BC%D0%B0%D1%80%D1%8B" TargetMode="External"/><Relationship Id="rId2" Type="http://schemas.openxmlformats.org/officeDocument/2006/relationships/hyperlink" Target="https://ru.wikipedia.org/wiki/%D0%AF%D0%B9%D1%86%D0%BE" TargetMode="External"/><Relationship Id="rId1" Type="http://schemas.openxmlformats.org/officeDocument/2006/relationships/slideLayout" Target="../slideLayouts/slideLayout2.xml"/><Relationship Id="rId6" Type="http://schemas.openxmlformats.org/officeDocument/2006/relationships/hyperlink" Target="https://ru.wikipedia.org/wiki/%D0%A3%D1%81%D0%B8%D0%BA%D0%B8_%D1%87%D0%BB%D0%B5%D0%BD%D0%B8%D1%81%D1%82%D0%BE%D0%BD%D0%BE%D0%B3%D0%B8%D1%85" TargetMode="External"/><Relationship Id="rId5" Type="http://schemas.openxmlformats.org/officeDocument/2006/relationships/hyperlink" Target="https://ru.wikipedia.org/wiki/%D0%98%D0%BC%D0%B0%D0%B3%D0%BE" TargetMode="External"/><Relationship Id="rId4" Type="http://schemas.openxmlformats.org/officeDocument/2006/relationships/hyperlink" Target="https://ru.wikipedia.org/wiki/%D0%9A%D1%83%D0%BA%D0%BE%D0%BB%D0%BA%D0%B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E%D0%BF%D0%BB%D0%BE%D0%B4%D0%BE%D1%82%D0%B2%D0%BE%D1%80%D0%B5%D0%BD%D0%B8%D0%B5" TargetMode="External"/><Relationship Id="rId2" Type="http://schemas.openxmlformats.org/officeDocument/2006/relationships/hyperlink" Target="http://ru.wikipedia.org/wiki/%D0%AF%D0%B9%D1%86%D0%B5%D0%BA%D0%BB%D0%B5%D1%82%D0%BA%D0%B0"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0070C0"/>
                </a:solidFill>
                <a:effectLst>
                  <a:outerShdw blurRad="38100" dist="38100" dir="2700000" algn="tl">
                    <a:srgbClr val="000000">
                      <a:alpha val="43137"/>
                    </a:srgbClr>
                  </a:outerShdw>
                </a:effectLst>
              </a:rPr>
              <a:t>Медицинская </a:t>
            </a:r>
            <a:r>
              <a:rPr lang="ru-RU" b="1" dirty="0" err="1" smtClean="0">
                <a:solidFill>
                  <a:srgbClr val="0070C0"/>
                </a:solidFill>
                <a:effectLst>
                  <a:outerShdw blurRad="38100" dist="38100" dir="2700000" algn="tl">
                    <a:srgbClr val="000000">
                      <a:alpha val="43137"/>
                    </a:srgbClr>
                  </a:outerShdw>
                </a:effectLst>
              </a:rPr>
              <a:t>арахноэнтомология</a:t>
            </a:r>
            <a:endParaRPr lang="ru-RU" b="1" dirty="0">
              <a:solidFill>
                <a:srgbClr val="0070C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25404"/>
          </a:xfrm>
        </p:spPr>
        <p:txBody>
          <a:bodyPr>
            <a:normAutofit fontScale="90000"/>
          </a:bodyPr>
          <a:lstStyle/>
          <a:p>
            <a:endParaRPr lang="ru-RU" dirty="0"/>
          </a:p>
        </p:txBody>
      </p:sp>
      <p:sp>
        <p:nvSpPr>
          <p:cNvPr id="3" name="Содержимое 2"/>
          <p:cNvSpPr>
            <a:spLocks noGrp="1"/>
          </p:cNvSpPr>
          <p:nvPr>
            <p:ph sz="quarter" idx="1"/>
          </p:nvPr>
        </p:nvSpPr>
        <p:spPr>
          <a:xfrm>
            <a:off x="285720" y="500042"/>
            <a:ext cx="8572560" cy="6215106"/>
          </a:xfrm>
        </p:spPr>
        <p:txBody>
          <a:bodyPr>
            <a:normAutofit lnSpcReduction="10000"/>
          </a:bodyPr>
          <a:lstStyle/>
          <a:p>
            <a:r>
              <a:rPr lang="ru-RU" dirty="0" smtClean="0"/>
              <a:t>Длина самки 3—4 мм в голодном состоянии (увеличивается до 10 мм у насосавшейся самки, цвет которой меняется на светло-серый). Самцы до 2,5 мм. У самцов спинной жесткий щиток прикрывает все тело, у самок треть.</a:t>
            </a:r>
          </a:p>
          <a:p>
            <a:r>
              <a:rPr lang="ru-RU" b="1" dirty="0" smtClean="0">
                <a:solidFill>
                  <a:srgbClr val="C00000"/>
                </a:solidFill>
                <a:effectLst>
                  <a:outerShdw blurRad="38100" dist="38100" dir="2700000" algn="tl">
                    <a:srgbClr val="000000">
                      <a:alpha val="43137"/>
                    </a:srgbClr>
                  </a:outerShdw>
                </a:effectLst>
              </a:rPr>
              <a:t>Размножение: с</a:t>
            </a:r>
            <a:r>
              <a:rPr lang="ru-RU" dirty="0" smtClean="0"/>
              <a:t>амки иксодовых клещей откладывают до 17 тысяч яиц в землю, но в связи со сложным </a:t>
            </a:r>
            <a:r>
              <a:rPr lang="ru-RU" dirty="0" smtClean="0">
                <a:hlinkClick r:id="rId2" tooltip="Онтогенез"/>
              </a:rPr>
              <a:t>онтогенезом</a:t>
            </a:r>
            <a:r>
              <a:rPr lang="ru-RU" dirty="0" smtClean="0"/>
              <a:t> до взрослой стадии «доживают» единицы. Вылупившиеся из яиц личинки питаются однократно, обычно на мелких млекопитающих (грызуны, насекомоядные, куньи). Сытая личинка падает на землю и через некоторое время превращается в нимфу. Нимфа после питания и линьки превращается во «взрослую» стадию — в </a:t>
            </a:r>
            <a:r>
              <a:rPr lang="ru-RU" dirty="0" smtClean="0">
                <a:hlinkClick r:id="rId3" tooltip="Имаго"/>
              </a:rPr>
              <a:t>имаго</a:t>
            </a:r>
            <a:r>
              <a:rPr lang="ru-RU" dirty="0" smtClean="0"/>
              <a:t>. Половозрелые самки иксодовых клещей питаются однократно и преимущественно на крупном рогатом скоте.</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Подготовит. курсы\Программа\Фото\Паразитология\Клещи5.jpg"/>
          <p:cNvPicPr>
            <a:picLocks noChangeAspect="1" noChangeArrowheads="1"/>
          </p:cNvPicPr>
          <p:nvPr/>
        </p:nvPicPr>
        <p:blipFill>
          <a:blip r:embed="rId2"/>
          <a:srcRect/>
          <a:stretch>
            <a:fillRect/>
          </a:stretch>
        </p:blipFill>
        <p:spPr bwMode="auto">
          <a:xfrm>
            <a:off x="0" y="0"/>
            <a:ext cx="9001156"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Подготовит. курсы\Программа\Фото\Паразитология\Клещи6.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Подготовит. курсы\Программа\Фото\Паразитология\Клещи7.jpg"/>
          <p:cNvPicPr>
            <a:picLocks noChangeAspect="1" noChangeArrowheads="1"/>
          </p:cNvPicPr>
          <p:nvPr/>
        </p:nvPicPr>
        <p:blipFill>
          <a:blip r:embed="rId2"/>
          <a:srcRect/>
          <a:stretch>
            <a:fillRect/>
          </a:stretch>
        </p:blipFill>
        <p:spPr bwMode="auto">
          <a:xfrm>
            <a:off x="0" y="0"/>
            <a:ext cx="9001156" cy="67151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Подготовит. курсы\Программа\Фото\Паразитология\Клещи8.jpg"/>
          <p:cNvPicPr>
            <a:picLocks noChangeAspect="1" noChangeArrowheads="1"/>
          </p:cNvPicPr>
          <p:nvPr/>
        </p:nvPicPr>
        <p:blipFill>
          <a:blip r:embed="rId2"/>
          <a:srcRect/>
          <a:stretch>
            <a:fillRect/>
          </a:stretch>
        </p:blipFill>
        <p:spPr bwMode="auto">
          <a:xfrm>
            <a:off x="142844" y="285728"/>
            <a:ext cx="8715436" cy="657227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Подготовит. курсы\Программа\Фото\Паразитология\Клещи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2528"/>
          </a:xfrm>
        </p:spPr>
        <p:txBody>
          <a:bodyPr>
            <a:normAutofit fontScale="90000"/>
          </a:bodyPr>
          <a:lstStyle/>
          <a:p>
            <a:endParaRPr lang="ru-RU" dirty="0"/>
          </a:p>
        </p:txBody>
      </p:sp>
      <p:sp>
        <p:nvSpPr>
          <p:cNvPr id="3" name="Содержимое 2"/>
          <p:cNvSpPr>
            <a:spLocks noGrp="1"/>
          </p:cNvSpPr>
          <p:nvPr>
            <p:ph sz="quarter" idx="1"/>
          </p:nvPr>
        </p:nvSpPr>
        <p:spPr>
          <a:xfrm>
            <a:off x="142844" y="428604"/>
            <a:ext cx="8715436" cy="6286544"/>
          </a:xfrm>
        </p:spPr>
        <p:txBody>
          <a:bodyPr/>
          <a:lstStyle/>
          <a:p>
            <a:pPr algn="just"/>
            <a:r>
              <a:rPr lang="ru-RU" dirty="0" smtClean="0"/>
              <a:t>Впервые организм, вызывающий появление определенных симптомов у человека, был описан в 1687 г., но лишь в 1844 г. широкой публике была представлена подробная характеристика признаков заражения чесоткой.</a:t>
            </a:r>
            <a:r>
              <a:rPr lang="ru-RU" i="1" dirty="0" smtClean="0"/>
              <a:t> </a:t>
            </a:r>
          </a:p>
          <a:p>
            <a:pPr algn="just"/>
            <a:r>
              <a:rPr lang="ru-RU" dirty="0" smtClean="0"/>
              <a:t>В настоящее время известно, что этому заболеванию свойственна определенная сезонность и чаще оно выявляется в зимний и весенний периоды. Это напрямую связано с жизненным циклом чесоточного клеща. Современные лекарственные средства, предназначенные для лечения данной паразитарной инвазии, являются эффективными, поэтому если человек, наблюдающий у себя признаки поражения кожных покровов, сразу же обратился за консультацией к дерматологу, имеется возможность быстро избавиться от этой проблемы.</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Подготовит. курсы\Программа\Фото\Паразитология\клещ-строение.jpg"/>
          <p:cNvPicPr>
            <a:picLocks noChangeAspect="1" noChangeArrowheads="1"/>
          </p:cNvPicPr>
          <p:nvPr/>
        </p:nvPicPr>
        <p:blipFill>
          <a:blip r:embed="rId2"/>
          <a:srcRect/>
          <a:stretch>
            <a:fillRect/>
          </a:stretch>
        </p:blipFill>
        <p:spPr bwMode="auto">
          <a:xfrm>
            <a:off x="142844" y="214290"/>
            <a:ext cx="8358246" cy="64294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esktop\Подготовит. курсы\Программа\Фото\Паразитология\Клещи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Подготовит. курсы\Программа\Фото\Паразитология\Клещи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Подготовит. курсы\Программа\Фото\Паразитология\МА.jpg"/>
          <p:cNvPicPr>
            <a:picLocks noChangeAspect="1" noChangeArrowheads="1"/>
          </p:cNvPicPr>
          <p:nvPr/>
        </p:nvPicPr>
        <p:blipFill>
          <a:blip r:embed="rId2"/>
          <a:srcRect/>
          <a:stretch>
            <a:fillRect/>
          </a:stretch>
        </p:blipFill>
        <p:spPr bwMode="auto">
          <a:xfrm>
            <a:off x="0" y="0"/>
            <a:ext cx="8786842"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500042"/>
          </a:xfrm>
        </p:spPr>
        <p:txBody>
          <a:bodyPr>
            <a:normAutofit fontScale="90000"/>
          </a:bodyPr>
          <a:lstStyle/>
          <a:p>
            <a:pPr algn="ctr"/>
            <a:r>
              <a:rPr lang="ru-RU" b="1" dirty="0" smtClean="0">
                <a:solidFill>
                  <a:srgbClr val="0070C0"/>
                </a:solidFill>
                <a:effectLst>
                  <a:outerShdw blurRad="38100" dist="38100" dir="2700000" algn="tl">
                    <a:srgbClr val="000000">
                      <a:alpha val="43137"/>
                    </a:srgbClr>
                  </a:outerShdw>
                </a:effectLst>
              </a:rPr>
              <a:t>Медицинское значение насекомых</a:t>
            </a:r>
            <a:endParaRPr lang="ru-RU" b="1" dirty="0">
              <a:solidFill>
                <a:srgbClr val="0070C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142844" y="500042"/>
            <a:ext cx="8643998" cy="6215106"/>
          </a:xfrm>
        </p:spPr>
        <p:txBody>
          <a:bodyPr>
            <a:noAutofit/>
          </a:bodyPr>
          <a:lstStyle/>
          <a:p>
            <a:r>
              <a:rPr lang="ru-RU" sz="1400" dirty="0" smtClean="0">
                <a:solidFill>
                  <a:srgbClr val="C00000"/>
                </a:solidFill>
                <a:effectLst>
                  <a:outerShdw blurRad="38100" dist="38100" dir="2700000" algn="tl">
                    <a:srgbClr val="000000">
                      <a:alpha val="43137"/>
                    </a:srgbClr>
                  </a:outerShdw>
                </a:effectLst>
              </a:rPr>
              <a:t>Класс </a:t>
            </a:r>
            <a:r>
              <a:rPr lang="ru-RU" sz="1400" b="1" dirty="0" smtClean="0">
                <a:solidFill>
                  <a:srgbClr val="C00000"/>
                </a:solidFill>
                <a:effectLst>
                  <a:outerShdw blurRad="38100" dist="38100" dir="2700000" algn="tl">
                    <a:srgbClr val="000000">
                      <a:alpha val="43137"/>
                    </a:srgbClr>
                  </a:outerShdw>
                </a:effectLst>
              </a:rPr>
              <a:t>насекомых</a:t>
            </a:r>
            <a:r>
              <a:rPr lang="ru-RU" sz="1400" dirty="0" smtClean="0"/>
              <a:t> объединяет более 1 млн. видов. Тело насекомых четко разделено на голову, грудь и брюшко. На голове имеется пара усиков (органы чувств), ротовой аппарат и пара сложных или простых глаз. Грудной отдел состоит из трех члеников, несущих по паре ходильных ног. Второй и третий членики на спинной стороне могут иметь одну или две пары крыльев. Брюшко состоит из 6-12 сегментов.</a:t>
            </a:r>
          </a:p>
          <a:p>
            <a:r>
              <a:rPr lang="ru-RU" sz="1400" dirty="0" smtClean="0"/>
              <a:t>Снаружи тело </a:t>
            </a:r>
            <a:r>
              <a:rPr lang="ru-RU" sz="1400" b="1" dirty="0" smtClean="0"/>
              <a:t>насекомого</a:t>
            </a:r>
            <a:r>
              <a:rPr lang="ru-RU" sz="1400" dirty="0" smtClean="0"/>
              <a:t> покрыто хитином, под которым располагается гиподерма - однослойный эпителий. Она богата различными железами: пахучими, восковыми, </a:t>
            </a:r>
            <a:r>
              <a:rPr lang="ru-RU" sz="1400" dirty="0" err="1" smtClean="0"/>
              <a:t>линочными</a:t>
            </a:r>
            <a:r>
              <a:rPr lang="ru-RU" sz="1400" dirty="0" smtClean="0"/>
              <a:t> и др. Хитин нерастяжим, поэтому рост насекомого происходит во время линьки - сбрасывания «старого» хитинового покрова. Мышечная система является высоко дифференцированной и специализированной.</a:t>
            </a:r>
          </a:p>
          <a:p>
            <a:r>
              <a:rPr lang="ru-RU" sz="1400" dirty="0" smtClean="0"/>
              <a:t>Пищеварительная система насекомых состоит из передней, средней и задней кишок. Она начинается ротовым отверстием. В полость рта открываются протоки слюнных желез. </a:t>
            </a:r>
            <a:r>
              <a:rPr lang="ru-RU" sz="1400" b="1" dirty="0" smtClean="0"/>
              <a:t>Насекомые </a:t>
            </a:r>
            <a:r>
              <a:rPr lang="ru-RU" sz="1400" dirty="0" smtClean="0"/>
              <a:t>имеют сложный ротовой аппарат: верхние челюсти, нижние челюсти и нижняя губа - производные конечностей, верхняя губа - вырост хитина. К ротовому аппарату относится язык (</a:t>
            </a:r>
            <a:r>
              <a:rPr lang="ru-RU" sz="1400" dirty="0" err="1" smtClean="0"/>
              <a:t>гипофаринкс</a:t>
            </a:r>
            <a:r>
              <a:rPr lang="ru-RU" sz="1400" dirty="0" smtClean="0"/>
              <a:t>), который представляет собой хитиновое выпячивание дна ротовой полости.</a:t>
            </a:r>
          </a:p>
          <a:p>
            <a:r>
              <a:rPr lang="ru-RU" sz="1400" dirty="0" smtClean="0"/>
              <a:t>В зависимости от потребляемой пищи различают следующие </a:t>
            </a:r>
            <a:r>
              <a:rPr lang="ru-RU" sz="1400" dirty="0" smtClean="0">
                <a:solidFill>
                  <a:srgbClr val="C00000"/>
                </a:solidFill>
              </a:rPr>
              <a:t>типы ротового аппарата</a:t>
            </a:r>
            <a:r>
              <a:rPr lang="ru-RU" sz="1400" dirty="0" smtClean="0"/>
              <a:t>: грызущий (жуки), колюще-сосущий (комары, блохи), лижущий (мухи), сосущий (бабочки). Среди насекомых есть всеядные, растительноядные и хищники.</a:t>
            </a:r>
          </a:p>
          <a:p>
            <a:r>
              <a:rPr lang="ru-RU" sz="1400" dirty="0" smtClean="0"/>
              <a:t>За ротовой полостью следуют глотка и пищевод, нижний отдел которого у ряда представителей расширяется и образует зоб. Переваривание и всасывание пищи у насекомых происходит в средней кишке, которая переходит в заднюю, открывающуюся наружу анальным отверстием.</a:t>
            </a:r>
          </a:p>
          <a:p>
            <a:r>
              <a:rPr lang="ru-RU" sz="1400" dirty="0" smtClean="0"/>
              <a:t>Выделительная система представлена </a:t>
            </a:r>
            <a:r>
              <a:rPr lang="ru-RU" sz="1400" dirty="0" err="1" smtClean="0"/>
              <a:t>мальпигиевыми</a:t>
            </a:r>
            <a:r>
              <a:rPr lang="ru-RU" sz="1400" dirty="0" smtClean="0"/>
              <a:t> сосудами и жировым телом, выполняющим функцию "почки накопления".</a:t>
            </a:r>
          </a:p>
          <a:p>
            <a:r>
              <a:rPr lang="ru-RU" sz="1400" b="1" dirty="0" smtClean="0"/>
              <a:t>ПЕРЕНОСЧИКИ</a:t>
            </a:r>
            <a:r>
              <a:rPr lang="ru-RU" sz="1400" dirty="0" smtClean="0"/>
              <a:t> - беспозвоночные животные типа членистоногих, передающие возбудителей заразных болезней от человека человеку или от животных человеку. Среди них </a:t>
            </a:r>
            <a:r>
              <a:rPr lang="ru-RU" sz="1400" dirty="0" err="1" smtClean="0"/>
              <a:t>эпидемиол</a:t>
            </a:r>
            <a:r>
              <a:rPr lang="ru-RU" sz="1400" dirty="0" smtClean="0"/>
              <a:t>. значение имеют насекомые - блохи, вши, клопы, комары, мокрецы, мошки, москиты, мухи, тараканы.</a:t>
            </a:r>
            <a:endParaRPr lang="ru-RU"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25404"/>
          </a:xfrm>
        </p:spPr>
        <p:txBody>
          <a:bodyPr>
            <a:normAutofit fontScale="90000"/>
          </a:bodyPr>
          <a:lstStyle/>
          <a:p>
            <a:endParaRPr lang="ru-RU" dirty="0"/>
          </a:p>
        </p:txBody>
      </p:sp>
      <p:sp>
        <p:nvSpPr>
          <p:cNvPr id="4" name="Содержимое 3"/>
          <p:cNvSpPr>
            <a:spLocks noGrp="1"/>
          </p:cNvSpPr>
          <p:nvPr>
            <p:ph sz="quarter" idx="2"/>
          </p:nvPr>
        </p:nvSpPr>
        <p:spPr>
          <a:xfrm>
            <a:off x="2428860" y="571480"/>
            <a:ext cx="6215106" cy="6286520"/>
          </a:xfrm>
        </p:spPr>
        <p:txBody>
          <a:bodyPr>
            <a:normAutofit lnSpcReduction="10000"/>
          </a:bodyPr>
          <a:lstStyle/>
          <a:p>
            <a:r>
              <a:rPr lang="ru-RU" b="1" dirty="0" err="1" smtClean="0"/>
              <a:t>Тарака́ны</a:t>
            </a:r>
            <a:r>
              <a:rPr lang="ru-RU" dirty="0" smtClean="0"/>
              <a:t>, или </a:t>
            </a:r>
            <a:r>
              <a:rPr lang="ru-RU" b="1" dirty="0" err="1" smtClean="0"/>
              <a:t>тарака́новые</a:t>
            </a:r>
            <a:r>
              <a:rPr lang="ru-RU" b="1" dirty="0" smtClean="0"/>
              <a:t> </a:t>
            </a:r>
            <a:r>
              <a:rPr lang="ru-RU" dirty="0" smtClean="0"/>
              <a:t> (</a:t>
            </a:r>
            <a:r>
              <a:rPr lang="ru-RU" dirty="0" smtClean="0">
                <a:hlinkClick r:id="rId2" tooltip="Латинский язык"/>
              </a:rPr>
              <a:t>лат.</a:t>
            </a:r>
            <a:r>
              <a:rPr lang="ru-RU" dirty="0" smtClean="0"/>
              <a:t> </a:t>
            </a:r>
            <a:r>
              <a:rPr lang="ru-RU" i="1" dirty="0" err="1" smtClean="0"/>
              <a:t>Blattoptera</a:t>
            </a:r>
            <a:r>
              <a:rPr lang="ru-RU" dirty="0" smtClean="0"/>
              <a:t>, </a:t>
            </a:r>
            <a:r>
              <a:rPr lang="ru-RU" dirty="0" err="1" smtClean="0"/>
              <a:t>=</a:t>
            </a:r>
            <a:r>
              <a:rPr lang="ru-RU" i="1" dirty="0" err="1" smtClean="0"/>
              <a:t>Blattodea</a:t>
            </a:r>
            <a:r>
              <a:rPr lang="ru-RU" dirty="0" smtClean="0"/>
              <a:t>) — отряд </a:t>
            </a:r>
            <a:r>
              <a:rPr lang="ru-RU" dirty="0" smtClean="0">
                <a:hlinkClick r:id="rId3" tooltip="Insecta"/>
              </a:rPr>
              <a:t>насекомых</a:t>
            </a:r>
            <a:r>
              <a:rPr lang="ru-RU" dirty="0" smtClean="0"/>
              <a:t> из </a:t>
            </a:r>
            <a:r>
              <a:rPr lang="ru-RU" dirty="0" err="1" smtClean="0"/>
              <a:t>надотряда</a:t>
            </a:r>
            <a:r>
              <a:rPr lang="ru-RU" dirty="0" smtClean="0"/>
              <a:t> </a:t>
            </a:r>
            <a:r>
              <a:rPr lang="ru-RU" dirty="0" err="1" smtClean="0">
                <a:hlinkClick r:id="rId4" tooltip="Dictyoptera"/>
              </a:rPr>
              <a:t>тараканообразных</a:t>
            </a:r>
            <a:r>
              <a:rPr lang="ru-RU" dirty="0" smtClean="0"/>
              <a:t>(</a:t>
            </a:r>
            <a:r>
              <a:rPr lang="ru-RU" i="1" dirty="0" err="1" smtClean="0"/>
              <a:t>Dictyoptera</a:t>
            </a:r>
            <a:r>
              <a:rPr lang="ru-RU" dirty="0" smtClean="0"/>
              <a:t>). Известно более 7570 видов </a:t>
            </a:r>
            <a:r>
              <a:rPr lang="ru-RU" dirty="0" err="1" smtClean="0"/>
              <a:t>таракановых</a:t>
            </a:r>
            <a:r>
              <a:rPr lang="ru-RU" dirty="0" smtClean="0"/>
              <a:t>, включая более 4640 видов собственно тараканов и 2900 видов </a:t>
            </a:r>
            <a:r>
              <a:rPr lang="ru-RU" dirty="0" smtClean="0">
                <a:hlinkClick r:id="rId5" tooltip="Isoptera"/>
              </a:rPr>
              <a:t>термитов</a:t>
            </a:r>
            <a:r>
              <a:rPr lang="ru-RU" dirty="0" smtClean="0"/>
              <a:t>, которых, согласно современным представлениям, включают в состав этого отряда. </a:t>
            </a:r>
          </a:p>
          <a:p>
            <a:r>
              <a:rPr lang="ru-RU" dirty="0" smtClean="0"/>
              <a:t>Тело плоское, овальное, длиной от 1,7—2 см до 9,5 см (и более). Голова треугольная или сердцевидная, плоская, </a:t>
            </a:r>
            <a:r>
              <a:rPr lang="ru-RU" dirty="0" err="1" smtClean="0"/>
              <a:t>опистогнатическая</a:t>
            </a:r>
            <a:r>
              <a:rPr lang="ru-RU" dirty="0" smtClean="0"/>
              <a:t>, прикрыта щитообразной </a:t>
            </a:r>
            <a:r>
              <a:rPr lang="ru-RU" dirty="0" err="1" smtClean="0">
                <a:hlinkClick r:id="rId6" tooltip="Нотум"/>
              </a:rPr>
              <a:t>переднеспинкой</a:t>
            </a:r>
            <a:r>
              <a:rPr lang="ru-RU" dirty="0" smtClean="0"/>
              <a:t>. Ротовые органы грызущие. Тараканы обладают сильными челюстями, усеянными </a:t>
            </a:r>
            <a:r>
              <a:rPr lang="ru-RU" dirty="0" smtClean="0">
                <a:hlinkClick r:id="rId7" tooltip="Хитин"/>
              </a:rPr>
              <a:t>хитиновыми</a:t>
            </a:r>
            <a:r>
              <a:rPr lang="ru-RU" dirty="0" smtClean="0"/>
              <a:t> зубцами.</a:t>
            </a:r>
            <a:endParaRPr lang="ru-RU" dirty="0"/>
          </a:p>
        </p:txBody>
      </p:sp>
      <p:pic>
        <p:nvPicPr>
          <p:cNvPr id="17410" name="Picture 2" descr="C:\Users\admin\Desktop\Подготовит. курсы\Программа\Фото\Паразитология\тараканы2.jpg"/>
          <p:cNvPicPr>
            <a:picLocks noGrp="1" noChangeAspect="1" noChangeArrowheads="1"/>
          </p:cNvPicPr>
          <p:nvPr>
            <p:ph sz="quarter" idx="1"/>
          </p:nvPr>
        </p:nvPicPr>
        <p:blipFill>
          <a:blip r:embed="rId8"/>
          <a:srcRect/>
          <a:stretch>
            <a:fillRect/>
          </a:stretch>
        </p:blipFill>
        <p:spPr bwMode="auto">
          <a:xfrm rot="16890280">
            <a:off x="-759430" y="2298740"/>
            <a:ext cx="4483385" cy="15296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3966"/>
          </a:xfrm>
        </p:spPr>
        <p:txBody>
          <a:bodyPr>
            <a:normAutofit fontScale="90000"/>
          </a:bodyPr>
          <a:lstStyle/>
          <a:p>
            <a:endParaRPr lang="ru-RU" dirty="0"/>
          </a:p>
        </p:txBody>
      </p:sp>
      <p:sp>
        <p:nvSpPr>
          <p:cNvPr id="3" name="Содержимое 2"/>
          <p:cNvSpPr>
            <a:spLocks noGrp="1"/>
          </p:cNvSpPr>
          <p:nvPr>
            <p:ph sz="quarter" idx="1"/>
          </p:nvPr>
        </p:nvSpPr>
        <p:spPr>
          <a:xfrm>
            <a:off x="457200" y="571480"/>
            <a:ext cx="7467600" cy="5902472"/>
          </a:xfrm>
        </p:spPr>
        <p:txBody>
          <a:bodyPr>
            <a:normAutofit fontScale="62500" lnSpcReduction="20000"/>
          </a:bodyPr>
          <a:lstStyle/>
          <a:p>
            <a:r>
              <a:rPr lang="ru-RU" dirty="0" smtClean="0">
                <a:hlinkClick r:id="rId2" tooltip="Надкрылья"/>
              </a:rPr>
              <a:t>Надкрылья</a:t>
            </a:r>
            <a:r>
              <a:rPr lang="ru-RU" dirty="0" smtClean="0"/>
              <a:t> плотные, но с явственным </a:t>
            </a:r>
            <a:r>
              <a:rPr lang="ru-RU" dirty="0" smtClean="0">
                <a:hlinkClick r:id="rId3" tooltip="Крыло насекомых"/>
              </a:rPr>
              <a:t>жилкованием</a:t>
            </a:r>
            <a:r>
              <a:rPr lang="ru-RU" dirty="0" smtClean="0"/>
              <a:t>; задние крылья перепончатые, в покое складываются под надкрыльями. Нередко надкрылья и крылья укорочены или совсем отсутствуют. Ноги </a:t>
            </a:r>
            <a:r>
              <a:rPr lang="ru-RU" dirty="0" err="1" smtClean="0"/>
              <a:t>бегательные</a:t>
            </a:r>
            <a:r>
              <a:rPr lang="ru-RU" dirty="0" smtClean="0"/>
              <a:t>, обычно с 5-члениковыми лапками. </a:t>
            </a:r>
            <a:r>
              <a:rPr lang="ru-RU" dirty="0" smtClean="0">
                <a:hlinkClick r:id="rId4" tooltip="Строение насекомых"/>
              </a:rPr>
              <a:t>Бёдра</a:t>
            </a:r>
            <a:r>
              <a:rPr lang="ru-RU" dirty="0" smtClean="0"/>
              <a:t> уплощённые, большей частью снизу вооружены шипами; вооружение бывает трёх типов.  Брюшко удлинённое, состоит из 8—10 </a:t>
            </a:r>
            <a:r>
              <a:rPr lang="ru-RU" dirty="0" err="1" smtClean="0">
                <a:hlinkClick r:id="rId5" tooltip="Тергит"/>
              </a:rPr>
              <a:t>тергитов</a:t>
            </a:r>
            <a:r>
              <a:rPr lang="ru-RU" dirty="0" smtClean="0"/>
              <a:t> и 8—9 (самцы) или 7 (самки) </a:t>
            </a:r>
            <a:r>
              <a:rPr lang="ru-RU" dirty="0" smtClean="0">
                <a:hlinkClick r:id="rId6" tooltip="Стернит"/>
              </a:rPr>
              <a:t>стернитов</a:t>
            </a:r>
            <a:r>
              <a:rPr lang="ru-RU" dirty="0" smtClean="0"/>
              <a:t>. </a:t>
            </a:r>
            <a:r>
              <a:rPr lang="ru-RU" dirty="0" err="1" smtClean="0"/>
              <a:t>Таракановые</a:t>
            </a:r>
            <a:r>
              <a:rPr lang="ru-RU" dirty="0" smtClean="0"/>
              <a:t> — теплолюбивые и влаголюбивые, очень подвижные насекомые, ведущие преимущественно ночной образ жизни; днём скрываются под камнями или опавшими листьями, в трещинах на поверхности почвы, в норах грызунов, под корой пней и отмирающих деревьев. Крылатые могут прилетать ночью на свет. Питаются растительными и животными остатками.</a:t>
            </a:r>
          </a:p>
          <a:p>
            <a:r>
              <a:rPr lang="ru-RU" b="1" dirty="0" err="1" smtClean="0">
                <a:solidFill>
                  <a:srgbClr val="C00000"/>
                </a:solidFill>
                <a:effectLst>
                  <a:outerShdw blurRad="38100" dist="38100" dir="2700000" algn="tl">
                    <a:srgbClr val="000000">
                      <a:alpha val="43137"/>
                    </a:srgbClr>
                  </a:outerShdw>
                </a:effectLst>
              </a:rPr>
              <a:t>Таракановые</a:t>
            </a:r>
            <a:r>
              <a:rPr lang="ru-RU" b="1" dirty="0" smtClean="0">
                <a:solidFill>
                  <a:srgbClr val="C00000"/>
                </a:solidFill>
                <a:effectLst>
                  <a:outerShdw blurRad="38100" dist="38100" dir="2700000" algn="tl">
                    <a:srgbClr val="000000">
                      <a:alpha val="43137"/>
                    </a:srgbClr>
                  </a:outerShdw>
                </a:effectLst>
              </a:rPr>
              <a:t> являются одними из самых выносливых насекомых. </a:t>
            </a:r>
            <a:r>
              <a:rPr lang="ru-RU" dirty="0" smtClean="0"/>
              <a:t>Некоторые тараканы способны до месяца прожить без пищи. </a:t>
            </a:r>
            <a:r>
              <a:rPr lang="ru-RU" dirty="0" err="1" smtClean="0"/>
              <a:t>Таракановые</a:t>
            </a:r>
            <a:r>
              <a:rPr lang="ru-RU" dirty="0" smtClean="0"/>
              <a:t> имеют гораздо более развитую способность сопротивляться </a:t>
            </a:r>
            <a:r>
              <a:rPr lang="ru-RU" dirty="0" smtClean="0">
                <a:hlinkClick r:id="rId7" tooltip="Радиация"/>
              </a:rPr>
              <a:t>радиации</a:t>
            </a:r>
            <a:r>
              <a:rPr lang="ru-RU" dirty="0" smtClean="0"/>
              <a:t>, чем </a:t>
            </a:r>
            <a:r>
              <a:rPr lang="ru-RU" dirty="0" smtClean="0">
                <a:hlinkClick r:id="rId8" tooltip="Позвоночные"/>
              </a:rPr>
              <a:t>позвоночные</a:t>
            </a:r>
            <a:r>
              <a:rPr lang="ru-RU" dirty="0" smtClean="0"/>
              <a:t>: смертельная доза излучения для них превышает таковую для людей в 6—15 раз. Однако они всё же не настолько стойки к радиации, как, например, </a:t>
            </a:r>
            <a:r>
              <a:rPr lang="ru-RU" dirty="0" smtClean="0">
                <a:hlinkClick r:id="rId9" tooltip="Плодовые мушки"/>
              </a:rPr>
              <a:t>плодовые мушки</a:t>
            </a:r>
            <a:r>
              <a:rPr lang="ru-RU" dirty="0" smtClean="0"/>
              <a:t>.</a:t>
            </a:r>
          </a:p>
          <a:p>
            <a:r>
              <a:rPr lang="ru-RU" dirty="0" smtClean="0"/>
              <a:t>Самки некоторых тараканов вынашивают </a:t>
            </a:r>
            <a:r>
              <a:rPr lang="ru-RU" dirty="0" err="1" smtClean="0">
                <a:hlinkClick r:id="rId10" tooltip="Оотека"/>
              </a:rPr>
              <a:t>оотеку</a:t>
            </a:r>
            <a:r>
              <a:rPr lang="ru-RU" dirty="0" smtClean="0"/>
              <a:t> на конце брюшка</a:t>
            </a:r>
          </a:p>
          <a:p>
            <a:r>
              <a:rPr lang="ru-RU" dirty="0" smtClean="0">
                <a:solidFill>
                  <a:schemeClr val="accent1">
                    <a:lumMod val="75000"/>
                  </a:schemeClr>
                </a:solidFill>
              </a:rPr>
              <a:t>Размножаются </a:t>
            </a:r>
            <a:r>
              <a:rPr lang="ru-RU" dirty="0" err="1" smtClean="0">
                <a:solidFill>
                  <a:schemeClr val="accent1">
                    <a:lumMod val="75000"/>
                  </a:schemeClr>
                </a:solidFill>
              </a:rPr>
              <a:t>таракановые</a:t>
            </a:r>
            <a:r>
              <a:rPr lang="ru-RU" dirty="0" smtClean="0">
                <a:solidFill>
                  <a:schemeClr val="accent1">
                    <a:lumMod val="75000"/>
                  </a:schemeClr>
                </a:solidFill>
              </a:rPr>
              <a:t> половым </a:t>
            </a:r>
            <a:r>
              <a:rPr lang="ru-RU" dirty="0" smtClean="0"/>
              <a:t>и </a:t>
            </a:r>
            <a:r>
              <a:rPr lang="ru-RU" dirty="0" smtClean="0">
                <a:hlinkClick r:id="rId11" tooltip="Партеногенез"/>
              </a:rPr>
              <a:t>партеногенетическим</a:t>
            </a:r>
            <a:r>
              <a:rPr lang="ru-RU" dirty="0" smtClean="0"/>
              <a:t> путём, но для того, чтобы приступить к размножению, самка должна хотя бы раз спариться с самцом. Современные </a:t>
            </a:r>
            <a:r>
              <a:rPr lang="ru-RU" dirty="0" err="1" smtClean="0"/>
              <a:t>таракановые</a:t>
            </a:r>
            <a:r>
              <a:rPr lang="ru-RU" dirty="0" smtClean="0"/>
              <a:t> откладывают яйца, защищённые особой капсулой — </a:t>
            </a:r>
            <a:r>
              <a:rPr lang="ru-RU" dirty="0" err="1" smtClean="0">
                <a:hlinkClick r:id="rId10" tooltip="Оотека"/>
              </a:rPr>
              <a:t>оотекой</a:t>
            </a:r>
            <a:r>
              <a:rPr lang="ru-RU" dirty="0" smtClean="0"/>
              <a:t>, которая иногда вынашивается самкой и торчит на конце брюшка. Некоторые виды живородящи; у тараканов рода </a:t>
            </a:r>
            <a:r>
              <a:rPr lang="ru-RU" i="1" dirty="0" err="1" smtClean="0"/>
              <a:t>Cryptocercus</a:t>
            </a:r>
            <a:r>
              <a:rPr lang="ru-RU" dirty="0" smtClean="0"/>
              <a:t> и некоторых других сложное родительское поведение. Превращение неполное, личинки бескрылых видов с трудом </a:t>
            </a:r>
            <a:r>
              <a:rPr lang="ru-RU" dirty="0" err="1" smtClean="0"/>
              <a:t>отличимы</a:t>
            </a:r>
            <a:r>
              <a:rPr lang="ru-RU" dirty="0" smtClean="0"/>
              <a:t> от взрослых; развиваются от нескольких месяцев (</a:t>
            </a:r>
            <a:r>
              <a:rPr lang="ru-RU" dirty="0" smtClean="0">
                <a:hlinkClick r:id="rId12" tooltip="Рыжий таракан"/>
              </a:rPr>
              <a:t>рыжий таракан</a:t>
            </a:r>
            <a:r>
              <a:rPr lang="ru-RU" dirty="0" smtClean="0"/>
              <a:t>) до 4 лет (</a:t>
            </a:r>
            <a:r>
              <a:rPr lang="ru-RU" dirty="0" smtClean="0">
                <a:hlinkClick r:id="rId13" tooltip="Чёрный таракан"/>
              </a:rPr>
              <a:t>чёрный таракан</a:t>
            </a:r>
            <a:r>
              <a:rPr lang="ru-RU" dirty="0" smtClean="0"/>
              <a:t>), </a:t>
            </a:r>
            <a:r>
              <a:rPr lang="ru-RU" dirty="0" smtClean="0">
                <a:hlinkClick r:id="rId14" tooltip="Линька членистоногих"/>
              </a:rPr>
              <a:t>линяя</a:t>
            </a:r>
            <a:r>
              <a:rPr lang="ru-RU" dirty="0" smtClean="0"/>
              <a:t> за этот период 5—8 раз. Многие виды тараканов могут летать.</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lstStyle/>
          <a:p>
            <a:pPr algn="ctr"/>
            <a:r>
              <a:rPr lang="ru-RU" b="1" dirty="0" smtClean="0">
                <a:solidFill>
                  <a:srgbClr val="FF0000"/>
                </a:solidFill>
              </a:rPr>
              <a:t>Меры борьбы</a:t>
            </a:r>
            <a:endParaRPr lang="ru-RU" b="1" dirty="0">
              <a:solidFill>
                <a:srgbClr val="FF0000"/>
              </a:solidFill>
            </a:endParaRPr>
          </a:p>
        </p:txBody>
      </p:sp>
      <p:sp>
        <p:nvSpPr>
          <p:cNvPr id="3" name="Содержимое 2"/>
          <p:cNvSpPr>
            <a:spLocks noGrp="1"/>
          </p:cNvSpPr>
          <p:nvPr>
            <p:ph sz="quarter" idx="1"/>
          </p:nvPr>
        </p:nvSpPr>
        <p:spPr>
          <a:xfrm>
            <a:off x="457200" y="857232"/>
            <a:ext cx="7467600" cy="5616720"/>
          </a:xfrm>
        </p:spPr>
        <p:txBody>
          <a:bodyPr>
            <a:normAutofit fontScale="92500" lnSpcReduction="10000"/>
          </a:bodyPr>
          <a:lstStyle/>
          <a:p>
            <a:pPr fontAlgn="base"/>
            <a:r>
              <a:rPr lang="ru-RU" dirty="0" smtClean="0"/>
              <a:t>Заметив тараканов в доме, необходимо </a:t>
            </a:r>
            <a:r>
              <a:rPr lang="ru-RU" b="1" dirty="0" smtClean="0"/>
              <a:t>провести следующие мероприятия</a:t>
            </a:r>
            <a:r>
              <a:rPr lang="ru-RU" dirty="0" smtClean="0"/>
              <a:t>:</a:t>
            </a:r>
          </a:p>
          <a:p>
            <a:pPr fontAlgn="base"/>
            <a:r>
              <a:rPr lang="ru-RU" u="sng" dirty="0" smtClean="0">
                <a:hlinkClick r:id="rId2" tooltip="Почему в доме заводиться пищевая моль, и как с нею бороться?"/>
              </a:rPr>
              <a:t>продукты питания</a:t>
            </a:r>
            <a:r>
              <a:rPr lang="ru-RU" dirty="0" smtClean="0"/>
              <a:t> необходимо тщательно упаковывать, убирать в холодильник или в плотно закрывающуюся посуду;</a:t>
            </a:r>
          </a:p>
          <a:p>
            <a:pPr fontAlgn="base"/>
            <a:r>
              <a:rPr lang="ru-RU" dirty="0" smtClean="0"/>
              <a:t>нужно убрать весь мусор, отодвинуть столы, холодильник и удалить из этих мест все крошки;</a:t>
            </a:r>
          </a:p>
          <a:p>
            <a:pPr fontAlgn="base"/>
            <a:r>
              <a:rPr lang="ru-RU" dirty="0" smtClean="0"/>
              <a:t>необходимо проверить на предмет протекания краны.</a:t>
            </a:r>
          </a:p>
          <a:p>
            <a:pPr fontAlgn="base"/>
            <a:r>
              <a:rPr lang="ru-RU" dirty="0" smtClean="0"/>
              <a:t>Уничтожение тараканов должно продолжаться и после того, как насекомых стало не видно, так как они могут прийти от соседей, а оставленная отрава сведет к минимуму эту вероятность. Эффективность мер борьбы с рыжими тараканами повышается, если одновременно этим занимаются все соседи по квартире и лестничной площадке.</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642918"/>
          </a:xfrm>
        </p:spPr>
        <p:txBody>
          <a:bodyPr>
            <a:normAutofit/>
          </a:bodyPr>
          <a:lstStyle/>
          <a:p>
            <a:pPr algn="ctr"/>
            <a:r>
              <a:rPr lang="ru-RU" b="1" dirty="0" smtClean="0">
                <a:solidFill>
                  <a:schemeClr val="accent2">
                    <a:lumMod val="75000"/>
                  </a:schemeClr>
                </a:solidFill>
                <a:effectLst>
                  <a:outerShdw blurRad="38100" dist="38100" dir="2700000" algn="tl">
                    <a:srgbClr val="000000">
                      <a:alpha val="43137"/>
                    </a:srgbClr>
                  </a:outerShdw>
                </a:effectLst>
              </a:rPr>
              <a:t>Мухи</a:t>
            </a:r>
            <a:endParaRPr lang="ru-RU" b="1" dirty="0">
              <a:solidFill>
                <a:schemeClr val="accent2">
                  <a:lumMod val="75000"/>
                </a:schemeClr>
              </a:solidFill>
              <a:effectLst>
                <a:outerShdw blurRad="38100" dist="38100" dir="2700000" algn="tl">
                  <a:srgbClr val="000000">
                    <a:alpha val="43137"/>
                  </a:srgbClr>
                </a:outerShdw>
              </a:effectLst>
            </a:endParaRPr>
          </a:p>
        </p:txBody>
      </p:sp>
      <p:sp>
        <p:nvSpPr>
          <p:cNvPr id="4" name="Содержимое 3"/>
          <p:cNvSpPr>
            <a:spLocks noGrp="1"/>
          </p:cNvSpPr>
          <p:nvPr>
            <p:ph sz="quarter" idx="2"/>
          </p:nvPr>
        </p:nvSpPr>
        <p:spPr>
          <a:xfrm>
            <a:off x="3071802" y="642918"/>
            <a:ext cx="5572164" cy="6072230"/>
          </a:xfrm>
        </p:spPr>
        <p:txBody>
          <a:bodyPr>
            <a:normAutofit fontScale="85000" lnSpcReduction="20000"/>
          </a:bodyPr>
          <a:lstStyle/>
          <a:p>
            <a:r>
              <a:rPr lang="ru-RU" dirty="0" smtClean="0"/>
              <a:t>Муха (лат. </a:t>
            </a:r>
            <a:r>
              <a:rPr lang="ru-RU" dirty="0" err="1" smtClean="0"/>
              <a:t>Musca</a:t>
            </a:r>
            <a:r>
              <a:rPr lang="ru-RU" dirty="0" smtClean="0"/>
              <a:t>) – двукрылое насекомое принадлежит к типу членистоногие, классу насекомые, отряду двукрылые. Длина тела мухи может быть от нескольких миллиметров до 2 см. Насекомое имеет пару перепончатых крыльев, довольно крупную голову, наделенную ротовым органом — хоботком, предназначенным для всасывания жидкой еды. Тело мухи состоит из трех частей: голова, брюшко и грудь, оканчивающаяся тремя парами ног. Глаза мухи являются уникальным органом. Благодаря нескольким тысячам шестиугольных фасеток, муха обладает круговым полем зрения, поэтому ее огромные глаза без труда одновременно видят все, что происходит сбоку и даже сзади. Органом обоняния являются усики, способные распознавать запахи на огромном расстоянии.</a:t>
            </a:r>
          </a:p>
          <a:p>
            <a:r>
              <a:rPr lang="ru-RU" dirty="0" smtClean="0"/>
              <a:t>Мировая популяция мух насчитывает 3650 видов, некоторые из которых особенно распространены</a:t>
            </a:r>
            <a:endParaRPr lang="ru-RU" dirty="0"/>
          </a:p>
        </p:txBody>
      </p:sp>
      <p:pic>
        <p:nvPicPr>
          <p:cNvPr id="18434" name="Picture 2" descr="C:\Users\admin\Desktop\Подготовит. курсы\Программа\Фото\Паразитология\Муха-фото.jpg"/>
          <p:cNvPicPr>
            <a:picLocks noGrp="1" noChangeAspect="1" noChangeArrowheads="1"/>
          </p:cNvPicPr>
          <p:nvPr>
            <p:ph sz="quarter" idx="1"/>
          </p:nvPr>
        </p:nvPicPr>
        <p:blipFill>
          <a:blip r:embed="rId2"/>
          <a:srcRect/>
          <a:stretch>
            <a:fillRect/>
          </a:stretch>
        </p:blipFill>
        <p:spPr bwMode="auto">
          <a:xfrm>
            <a:off x="214313" y="2281022"/>
            <a:ext cx="2714613" cy="26531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3966"/>
          </a:xfrm>
        </p:spPr>
        <p:txBody>
          <a:bodyPr>
            <a:normAutofit fontScale="90000"/>
          </a:bodyPr>
          <a:lstStyle/>
          <a:p>
            <a:endParaRPr lang="ru-RU" dirty="0"/>
          </a:p>
        </p:txBody>
      </p:sp>
      <p:sp>
        <p:nvSpPr>
          <p:cNvPr id="3" name="Содержимое 2"/>
          <p:cNvSpPr>
            <a:spLocks noGrp="1"/>
          </p:cNvSpPr>
          <p:nvPr>
            <p:ph sz="quarter" idx="1"/>
          </p:nvPr>
        </p:nvSpPr>
        <p:spPr>
          <a:xfrm>
            <a:off x="142844" y="428604"/>
            <a:ext cx="8643998" cy="6143668"/>
          </a:xfrm>
        </p:spPr>
        <p:txBody>
          <a:bodyPr/>
          <a:lstStyle/>
          <a:p>
            <a:pPr algn="ctr" fontAlgn="base">
              <a:buNone/>
            </a:pPr>
            <a:r>
              <a:rPr lang="ru-RU" b="1" dirty="0" smtClean="0">
                <a:solidFill>
                  <a:srgbClr val="C00000"/>
                </a:solidFill>
              </a:rPr>
              <a:t>Характеристика мух.</a:t>
            </a:r>
          </a:p>
          <a:p>
            <a:pPr algn="just" fontAlgn="base"/>
            <a:r>
              <a:rPr lang="ru-RU" dirty="0" smtClean="0"/>
              <a:t>Мухи являются переносчиками болезнетворных бактерий и опасных инфекций. Личинки мухи способны паразитировать на любом живом организме, будь то животное или человек.  Несмотря на это, привычное, надоедливое насекомое является неотъемлемым компонентом биосферы и заслуживает полное право на существование.</a:t>
            </a:r>
          </a:p>
          <a:p>
            <a:pPr algn="just" fontAlgn="base"/>
            <a:r>
              <a:rPr lang="ru-RU" dirty="0" smtClean="0"/>
              <a:t>Тем не менее, муха – это не всегда лишь грязь и антисанитария. Некоторые виды мух и их личинки являются пищей для животных, другие виды опыляют растения. Ученые доказали, что муха наделена редким генным кодом с повышенным иммунитетом, распознающим и уничтожающим вредоносные клетки. Открытие дает шанс избавить человечество от многих страшных заболеваний.</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68280"/>
          </a:xfrm>
        </p:spPr>
        <p:txBody>
          <a:bodyPr>
            <a:normAutofit fontScale="90000"/>
          </a:bodyPr>
          <a:lstStyle/>
          <a:p>
            <a:endParaRPr lang="ru-RU" dirty="0"/>
          </a:p>
        </p:txBody>
      </p:sp>
      <p:sp>
        <p:nvSpPr>
          <p:cNvPr id="4" name="Содержимое 3"/>
          <p:cNvSpPr>
            <a:spLocks noGrp="1"/>
          </p:cNvSpPr>
          <p:nvPr>
            <p:ph sz="quarter" idx="2"/>
          </p:nvPr>
        </p:nvSpPr>
        <p:spPr>
          <a:xfrm>
            <a:off x="4270248" y="571480"/>
            <a:ext cx="3657600" cy="6072230"/>
          </a:xfrm>
        </p:spPr>
        <p:txBody>
          <a:bodyPr>
            <a:normAutofit fontScale="62500" lnSpcReduction="20000"/>
          </a:bodyPr>
          <a:lstStyle/>
          <a:p>
            <a:pPr>
              <a:buNone/>
            </a:pPr>
            <a:r>
              <a:rPr lang="ru-RU" b="1" dirty="0" smtClean="0">
                <a:solidFill>
                  <a:srgbClr val="C00000"/>
                </a:solidFill>
              </a:rPr>
              <a:t>Комары́</a:t>
            </a:r>
            <a:r>
              <a:rPr lang="ru-RU" dirty="0" smtClean="0">
                <a:solidFill>
                  <a:srgbClr val="C00000"/>
                </a:solidFill>
              </a:rPr>
              <a:t>, или </a:t>
            </a:r>
            <a:r>
              <a:rPr lang="ru-RU" b="1" dirty="0" smtClean="0">
                <a:solidFill>
                  <a:srgbClr val="C00000"/>
                </a:solidFill>
              </a:rPr>
              <a:t>настоящие комары</a:t>
            </a:r>
            <a:r>
              <a:rPr lang="ru-RU" dirty="0" smtClean="0">
                <a:solidFill>
                  <a:srgbClr val="C00000"/>
                </a:solidFill>
              </a:rPr>
              <a:t>, или </a:t>
            </a:r>
            <a:r>
              <a:rPr lang="ru-RU" b="1" dirty="0" smtClean="0">
                <a:solidFill>
                  <a:srgbClr val="C00000"/>
                </a:solidFill>
              </a:rPr>
              <a:t>кровососущие комары</a:t>
            </a:r>
            <a:r>
              <a:rPr lang="ru-RU" dirty="0" smtClean="0"/>
              <a:t> (</a:t>
            </a:r>
            <a:r>
              <a:rPr lang="ru-RU" dirty="0" smtClean="0">
                <a:hlinkClick r:id="rId2" tooltip="Латинский язык"/>
              </a:rPr>
              <a:t>лат.</a:t>
            </a:r>
            <a:r>
              <a:rPr lang="ru-RU" dirty="0" smtClean="0"/>
              <a:t> </a:t>
            </a:r>
            <a:r>
              <a:rPr lang="ru-RU" i="1" dirty="0" err="1" smtClean="0"/>
              <a:t>Culicidae</a:t>
            </a:r>
            <a:r>
              <a:rPr lang="ru-RU" dirty="0" smtClean="0"/>
              <a:t>) — </a:t>
            </a:r>
            <a:r>
              <a:rPr lang="ru-RU" dirty="0" smtClean="0">
                <a:hlinkClick r:id="rId3" tooltip="Семейство"/>
              </a:rPr>
              <a:t>семейство</a:t>
            </a:r>
            <a:r>
              <a:rPr lang="ru-RU" dirty="0" smtClean="0"/>
              <a:t> </a:t>
            </a:r>
            <a:r>
              <a:rPr lang="ru-RU" dirty="0" err="1" smtClean="0">
                <a:hlinkClick r:id="rId4" tooltip="Двукрылые"/>
              </a:rPr>
              <a:t>двукрылых</a:t>
            </a:r>
            <a:r>
              <a:rPr lang="ru-RU" dirty="0" err="1" smtClean="0">
                <a:hlinkClick r:id="rId5" tooltip="Насекомые"/>
              </a:rPr>
              <a:t>насекомых</a:t>
            </a:r>
            <a:r>
              <a:rPr lang="ru-RU" dirty="0" smtClean="0"/>
              <a:t>, принадлежащих к группе </a:t>
            </a:r>
            <a:r>
              <a:rPr lang="ru-RU" dirty="0" smtClean="0">
                <a:hlinkClick r:id="rId6" tooltip="Длинноусые"/>
              </a:rPr>
              <a:t>длинноусых</a:t>
            </a:r>
            <a:r>
              <a:rPr lang="ru-RU" dirty="0" smtClean="0"/>
              <a:t> (</a:t>
            </a:r>
            <a:r>
              <a:rPr lang="ru-RU" i="1" dirty="0" err="1" smtClean="0"/>
              <a:t>Nematocera</a:t>
            </a:r>
            <a:r>
              <a:rPr lang="ru-RU" dirty="0" smtClean="0"/>
              <a:t>), самки </a:t>
            </a:r>
            <a:r>
              <a:rPr lang="ru-RU" dirty="0" smtClean="0">
                <a:hlinkClick r:id="rId7" tooltip="Имаго (энтомология)"/>
              </a:rPr>
              <a:t>имаго</a:t>
            </a:r>
            <a:r>
              <a:rPr lang="ru-RU" dirty="0" smtClean="0"/>
              <a:t> которых в большинстве случаев являются компонентом комплекса </a:t>
            </a:r>
            <a:r>
              <a:rPr lang="ru-RU" dirty="0" smtClean="0">
                <a:hlinkClick r:id="rId8" tooltip="Гнус"/>
              </a:rPr>
              <a:t>гнуса</a:t>
            </a:r>
            <a:r>
              <a:rPr lang="ru-RU" dirty="0" smtClean="0"/>
              <a:t>. Характерны для этого семейства ротовые органы: верхняя и нижняя губа вытянуты и образуют футляр, в котором помещаются длинные тонкие иглы (2 пары челюстей); у самцов челюсти недоразвиты — они не кусаются. Подвижные личинки и куколки комаров живут в стоячих водоёмах. Ископаемые комары известны с </a:t>
            </a:r>
            <a:r>
              <a:rPr lang="ru-RU" dirty="0" smtClean="0">
                <a:hlinkClick r:id="rId9" tooltip="Меловой период"/>
              </a:rPr>
              <a:t>мелового периода</a:t>
            </a:r>
            <a:r>
              <a:rPr lang="ru-RU" dirty="0" smtClean="0"/>
              <a:t>. В современном мире насчитывается более 3000 видов комаров, относящихся к 38 родам. В России обитают представители 100 видов относящихся к родам </a:t>
            </a:r>
            <a:r>
              <a:rPr lang="ru-RU" dirty="0" smtClean="0">
                <a:hlinkClick r:id="rId10" tooltip="Culex"/>
              </a:rPr>
              <a:t>настоящих комаров</a:t>
            </a:r>
            <a:r>
              <a:rPr lang="ru-RU" dirty="0" smtClean="0"/>
              <a:t> (</a:t>
            </a:r>
            <a:r>
              <a:rPr lang="ru-RU" i="1" dirty="0" err="1" smtClean="0"/>
              <a:t>Culex</a:t>
            </a:r>
            <a:r>
              <a:rPr lang="ru-RU" dirty="0" smtClean="0"/>
              <a:t>), </a:t>
            </a:r>
            <a:r>
              <a:rPr lang="ru-RU" dirty="0" smtClean="0">
                <a:hlinkClick r:id="rId11" tooltip="Кусаки"/>
              </a:rPr>
              <a:t>кусак</a:t>
            </a:r>
            <a:r>
              <a:rPr lang="ru-RU" dirty="0" smtClean="0"/>
              <a:t> (</a:t>
            </a:r>
            <a:r>
              <a:rPr lang="ru-RU" i="1" dirty="0" err="1" smtClean="0"/>
              <a:t>Aedes</a:t>
            </a:r>
            <a:r>
              <a:rPr lang="ru-RU" dirty="0" smtClean="0"/>
              <a:t>),       </a:t>
            </a:r>
            <a:r>
              <a:rPr lang="ru-RU" dirty="0" smtClean="0">
                <a:hlinkClick r:id="rId12" tooltip="Малярийные комары"/>
              </a:rPr>
              <a:t>малярийных комаров</a:t>
            </a:r>
            <a:r>
              <a:rPr lang="ru-RU" dirty="0" smtClean="0"/>
              <a:t> </a:t>
            </a:r>
            <a:endParaRPr lang="ru-RU" dirty="0"/>
          </a:p>
        </p:txBody>
      </p:sp>
      <p:pic>
        <p:nvPicPr>
          <p:cNvPr id="19458" name="Picture 2" descr="C:\Users\admin\Desktop\Подготовит. курсы\Программа\Фото\Паразитология\Комары.jpg"/>
          <p:cNvPicPr>
            <a:picLocks noGrp="1" noChangeAspect="1" noChangeArrowheads="1"/>
          </p:cNvPicPr>
          <p:nvPr>
            <p:ph sz="quarter" idx="1"/>
          </p:nvPr>
        </p:nvPicPr>
        <p:blipFill>
          <a:blip r:embed="rId13"/>
          <a:srcRect/>
          <a:stretch>
            <a:fillRect/>
          </a:stretch>
        </p:blipFill>
        <p:spPr bwMode="auto">
          <a:xfrm>
            <a:off x="142844" y="1142984"/>
            <a:ext cx="3965137" cy="314327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3966"/>
          </a:xfrm>
        </p:spPr>
        <p:txBody>
          <a:bodyPr>
            <a:normAutofit fontScale="90000"/>
          </a:bodyPr>
          <a:lstStyle/>
          <a:p>
            <a:endParaRPr lang="ru-RU" dirty="0"/>
          </a:p>
        </p:txBody>
      </p:sp>
      <p:sp>
        <p:nvSpPr>
          <p:cNvPr id="3" name="Содержимое 2"/>
          <p:cNvSpPr>
            <a:spLocks noGrp="1"/>
          </p:cNvSpPr>
          <p:nvPr>
            <p:ph sz="quarter" idx="1"/>
          </p:nvPr>
        </p:nvSpPr>
        <p:spPr>
          <a:xfrm>
            <a:off x="0" y="500042"/>
            <a:ext cx="9144000" cy="6143668"/>
          </a:xfrm>
        </p:spPr>
        <p:txBody>
          <a:bodyPr>
            <a:normAutofit fontScale="92500" lnSpcReduction="20000"/>
          </a:bodyPr>
          <a:lstStyle/>
          <a:p>
            <a:pPr algn="just"/>
            <a:r>
              <a:rPr lang="ru-RU" dirty="0" smtClean="0"/>
              <a:t>Жизненный цикл комаров включает четыре стадии развития: </a:t>
            </a:r>
            <a:r>
              <a:rPr lang="ru-RU" dirty="0" smtClean="0">
                <a:hlinkClick r:id="rId2" tooltip="Яйцо"/>
              </a:rPr>
              <a:t>яйцо</a:t>
            </a:r>
            <a:r>
              <a:rPr lang="ru-RU" dirty="0" smtClean="0"/>
              <a:t> → </a:t>
            </a:r>
            <a:r>
              <a:rPr lang="ru-RU" dirty="0" smtClean="0">
                <a:hlinkClick r:id="rId3" tooltip="Личинка"/>
              </a:rPr>
              <a:t>личинка</a:t>
            </a:r>
            <a:r>
              <a:rPr lang="ru-RU" dirty="0" smtClean="0"/>
              <a:t> → </a:t>
            </a:r>
            <a:r>
              <a:rPr lang="ru-RU" dirty="0" smtClean="0">
                <a:hlinkClick r:id="rId4" tooltip="Куколка"/>
              </a:rPr>
              <a:t>куколка</a:t>
            </a:r>
            <a:r>
              <a:rPr lang="ru-RU" dirty="0" smtClean="0"/>
              <a:t> → </a:t>
            </a:r>
            <a:r>
              <a:rPr lang="ru-RU" dirty="0" smtClean="0">
                <a:hlinkClick r:id="rId5" tooltip="Имаго"/>
              </a:rPr>
              <a:t>имаго</a:t>
            </a:r>
            <a:r>
              <a:rPr lang="ru-RU" dirty="0" smtClean="0"/>
              <a:t>, или взрослая особь.</a:t>
            </a:r>
          </a:p>
          <a:p>
            <a:pPr algn="just"/>
            <a:r>
              <a:rPr lang="ru-RU" dirty="0" smtClean="0"/>
              <a:t>Комары — насекомые с тонким телом (длиной 4—14 мм), длинными ногами и узкими прозрачными крыльями (размах крыльев от 5 до 30 мм). Окраска тела у большинства видов жёлтая, коричневая или серая, однако бывают чёрно- или </a:t>
            </a:r>
            <a:r>
              <a:rPr lang="ru-RU" dirty="0" err="1" smtClean="0"/>
              <a:t>зелёноокрашенные</a:t>
            </a:r>
            <a:r>
              <a:rPr lang="ru-RU" dirty="0" smtClean="0"/>
              <a:t> виды. Брюшко удлинённое, состоящее из 10 сегментов. Грудь шире брюшка. Лапки заканчиваются парой коготков. Крылья покрыты чешуйками, скопления которых иногда образуют пятна. </a:t>
            </a:r>
            <a:r>
              <a:rPr lang="ru-RU" dirty="0" smtClean="0">
                <a:hlinkClick r:id="rId6" tooltip="Усики членистоногих"/>
              </a:rPr>
              <a:t>Антенны</a:t>
            </a:r>
            <a:r>
              <a:rPr lang="ru-RU" dirty="0" smtClean="0"/>
              <a:t> длинные, состоят из 15 члеников. Ротовой аппарат колюще-сосущего типа. У самок хоботок длинный и состоит из колющих щетинок, у самцов — без них</a:t>
            </a:r>
            <a:r>
              <a:rPr lang="ru-RU" baseline="30000" dirty="0" smtClean="0">
                <a:hlinkClick r:id="rId7"/>
              </a:rPr>
              <a:t>[10][11]</a:t>
            </a:r>
            <a:r>
              <a:rPr lang="ru-RU" dirty="0" smtClean="0"/>
              <a:t>.</a:t>
            </a:r>
          </a:p>
          <a:p>
            <a:pPr algn="just"/>
            <a:r>
              <a:rPr lang="ru-RU" dirty="0" smtClean="0"/>
              <a:t>Ротовой аппарат спрятан в </a:t>
            </a:r>
            <a:r>
              <a:rPr lang="ru-RU" dirty="0" err="1" smtClean="0"/>
              <a:t>трубочковидную</a:t>
            </a:r>
            <a:r>
              <a:rPr lang="ru-RU" dirty="0" smtClean="0"/>
              <a:t> нижнюю губу. Внутри неё находятся несколько похожих на стилеты-пилочки челюстей (</a:t>
            </a:r>
            <a:r>
              <a:rPr lang="ru-RU" dirty="0" err="1" smtClean="0"/>
              <a:t>нч</a:t>
            </a:r>
            <a:r>
              <a:rPr lang="ru-RU" dirty="0" smtClean="0"/>
              <a:t> — нижние челюсти и </a:t>
            </a:r>
            <a:r>
              <a:rPr lang="ru-RU" dirty="0" err="1" smtClean="0"/>
              <a:t>вч</a:t>
            </a:r>
            <a:r>
              <a:rPr lang="ru-RU" dirty="0" smtClean="0"/>
              <a:t> — верхние челюсти). Челюстями комар прорезает дырочку в коже, погружает глубже хоботок до уровня кровеносных капилляров и по этим же ротовым придаткам, как по сборной трубочке сосёт кровь.</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Подготовит. курсы\Программа\Фото\Паразитология\Комары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3966"/>
          </a:xfrm>
        </p:spPr>
        <p:txBody>
          <a:bodyPr>
            <a:normAutofit fontScale="90000"/>
          </a:bodyPr>
          <a:lstStyle/>
          <a:p>
            <a:endParaRPr lang="ru-RU" dirty="0"/>
          </a:p>
        </p:txBody>
      </p:sp>
      <p:sp>
        <p:nvSpPr>
          <p:cNvPr id="3" name="Содержимое 2"/>
          <p:cNvSpPr>
            <a:spLocks noGrp="1"/>
          </p:cNvSpPr>
          <p:nvPr>
            <p:ph sz="quarter" idx="1"/>
          </p:nvPr>
        </p:nvSpPr>
        <p:spPr>
          <a:xfrm>
            <a:off x="457200" y="500042"/>
            <a:ext cx="7467600" cy="5973910"/>
          </a:xfrm>
        </p:spPr>
        <p:txBody>
          <a:bodyPr>
            <a:normAutofit fontScale="85000" lnSpcReduction="10000"/>
          </a:bodyPr>
          <a:lstStyle/>
          <a:p>
            <a:pPr algn="just" fontAlgn="base">
              <a:buNone/>
            </a:pPr>
            <a:r>
              <a:rPr lang="ru-RU" b="1" dirty="0" smtClean="0">
                <a:solidFill>
                  <a:schemeClr val="accent1">
                    <a:lumMod val="75000"/>
                  </a:schemeClr>
                </a:solidFill>
              </a:rPr>
              <a:t>Какой вред могут причинить комары человеку? </a:t>
            </a:r>
            <a:r>
              <a:rPr lang="ru-RU" dirty="0" smtClean="0"/>
              <a:t>Комары распространены повсюду, поэтому независимо от того, в какой стране вы живете или на каком курорте отдыхаете, спрятаться от них вряд ли получится. Многие недооценивают вред, который способны причинить эти мелкие кровососы, а зря. </a:t>
            </a:r>
          </a:p>
          <a:p>
            <a:pPr algn="just" fontAlgn="base"/>
            <a:r>
              <a:rPr lang="ru-RU" dirty="0" smtClean="0"/>
              <a:t>Во-первых, комары мешают нормальному отдыху, раздражая слух человека постоянным жужжанием. Во-вторых, насекомые могут переносить опасные заболевания и передавать их на протяжении длительного времени, многие из таких болезней проявляются уже на поздней стадии заражения, что затрудняет лечение. </a:t>
            </a:r>
          </a:p>
          <a:p>
            <a:pPr algn="just" fontAlgn="base"/>
            <a:r>
              <a:rPr lang="ru-RU" dirty="0" smtClean="0"/>
              <a:t>В-третьих, подвальные комары способны размножаться круглогодично, поэтому вы можете быть подвержены нападению вредителей и зимой, и летом.</a:t>
            </a:r>
          </a:p>
          <a:p>
            <a:pPr algn="just" fontAlgn="base"/>
            <a:r>
              <a:rPr lang="ru-RU" dirty="0" smtClean="0"/>
              <a:t> Отдельно стоит отметить, что укусы подвальных насекомых переносятся в большинстве случае намного болезненнее, поскольку вызывают сильный зуд.</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Подготовит. курсы\Программа\Фото\Паразитология\МА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Подготовит. курсы\Программа\Фото\Паразитология\Мифы о комарах.jpg"/>
          <p:cNvPicPr>
            <a:picLocks noChangeAspect="1" noChangeArrowheads="1"/>
          </p:cNvPicPr>
          <p:nvPr/>
        </p:nvPicPr>
        <p:blipFill>
          <a:blip r:embed="rId2"/>
          <a:srcRect/>
          <a:stretch>
            <a:fillRect/>
          </a:stretch>
        </p:blipFill>
        <p:spPr bwMode="auto">
          <a:xfrm>
            <a:off x="0" y="142852"/>
            <a:ext cx="9144000" cy="67151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esktop\Подготовит. курсы\Программа\Фото\Паразитология\Вши.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Подготовит. курсы\Программа\Фото\Паразитология\МА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96842"/>
          </a:xfrm>
        </p:spPr>
        <p:txBody>
          <a:bodyPr>
            <a:normAutofit fontScale="90000"/>
          </a:bodyPr>
          <a:lstStyle/>
          <a:p>
            <a:endParaRPr lang="ru-RU" dirty="0"/>
          </a:p>
        </p:txBody>
      </p:sp>
      <p:sp>
        <p:nvSpPr>
          <p:cNvPr id="4" name="Содержимое 3"/>
          <p:cNvSpPr>
            <a:spLocks noGrp="1"/>
          </p:cNvSpPr>
          <p:nvPr>
            <p:ph sz="quarter" idx="2"/>
          </p:nvPr>
        </p:nvSpPr>
        <p:spPr>
          <a:xfrm>
            <a:off x="3428992" y="142852"/>
            <a:ext cx="5715008" cy="6500858"/>
          </a:xfrm>
        </p:spPr>
        <p:txBody>
          <a:bodyPr>
            <a:normAutofit fontScale="25000" lnSpcReduction="20000"/>
          </a:bodyPr>
          <a:lstStyle/>
          <a:p>
            <a:r>
              <a:rPr lang="ru-RU" sz="48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Тип Членистоногие, класс Паукообразные, отряд Пауки.</a:t>
            </a:r>
            <a:endParaRPr lang="ru-RU" sz="4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ru-RU" sz="4800" dirty="0" smtClean="0">
                <a:latin typeface="Times New Roman" pitchFamily="18" charset="0"/>
                <a:cs typeface="Times New Roman" pitchFamily="18" charset="0"/>
              </a:rPr>
              <a:t>Среда обитания – наземно-воздушная, почва, водоемы, живые организмы. </a:t>
            </a:r>
          </a:p>
          <a:p>
            <a:pPr>
              <a:buNone/>
            </a:pPr>
            <a:r>
              <a:rPr lang="ru-RU" sz="4800" dirty="0" smtClean="0">
                <a:latin typeface="Times New Roman" pitchFamily="18" charset="0"/>
                <a:cs typeface="Times New Roman" pitchFamily="18" charset="0"/>
              </a:rPr>
              <a:t>Образ жизни – свободноживущие, паразиты человека, животных и растений. Двусторонняя симметрия тела, размеры тела от 0,1 мм до 1 м. Тело сегментировано на голову, грудь и брюшко. Покровы тела – многослойная </a:t>
            </a:r>
            <a:r>
              <a:rPr lang="ru-RU" sz="4800" dirty="0" err="1" smtClean="0">
                <a:latin typeface="Times New Roman" pitchFamily="18" charset="0"/>
                <a:cs typeface="Times New Roman" pitchFamily="18" charset="0"/>
              </a:rPr>
              <a:t>хитинизированная</a:t>
            </a:r>
            <a:r>
              <a:rPr lang="ru-RU" sz="4800" dirty="0" smtClean="0">
                <a:latin typeface="Times New Roman" pitchFamily="18" charset="0"/>
                <a:cs typeface="Times New Roman" pitchFamily="18" charset="0"/>
              </a:rPr>
              <a:t> кутикула (наружный скелет). Рост происходит в период периодической линьки. Членистые конечности, состоящие из члеников – многоколенные, очень подвижные рычаги. Кровеносная система незамкнутая. Дыхание легочное  и трахейное. Органы чувств – зрения, вкуса, осязания, обоняния, слуха и равновесия. Размножение – только половое, встречается партеногенез (женские половые клетки (</a:t>
            </a:r>
            <a:r>
              <a:rPr lang="ru-RU" sz="4800" u="sng" dirty="0" smtClean="0">
                <a:latin typeface="Times New Roman" pitchFamily="18" charset="0"/>
                <a:cs typeface="Times New Roman" pitchFamily="18" charset="0"/>
                <a:hlinkClick r:id="rId2" tooltip="Яйцеклетка"/>
              </a:rPr>
              <a:t>яйцеклетки</a:t>
            </a:r>
            <a:r>
              <a:rPr lang="ru-RU" sz="4800" dirty="0" smtClean="0">
                <a:latin typeface="Times New Roman" pitchFamily="18" charset="0"/>
                <a:cs typeface="Times New Roman" pitchFamily="18" charset="0"/>
              </a:rPr>
              <a:t>) развиваются во взрослый организм без </a:t>
            </a:r>
            <a:r>
              <a:rPr lang="ru-RU" sz="4800" u="sng" dirty="0" smtClean="0">
                <a:latin typeface="Times New Roman" pitchFamily="18" charset="0"/>
                <a:cs typeface="Times New Roman" pitchFamily="18" charset="0"/>
                <a:hlinkClick r:id="rId3" tooltip="Оплодотворение"/>
              </a:rPr>
              <a:t>оплодотворения</a:t>
            </a:r>
            <a:r>
              <a:rPr lang="ru-RU" sz="4800" dirty="0" smtClean="0">
                <a:latin typeface="Times New Roman" pitchFamily="18" charset="0"/>
                <a:cs typeface="Times New Roman" pitchFamily="18" charset="0"/>
              </a:rPr>
              <a:t>) и живорождение. </a:t>
            </a:r>
          </a:p>
          <a:p>
            <a:pPr>
              <a:buNone/>
            </a:pPr>
            <a:r>
              <a:rPr lang="ru-RU" sz="4800" b="1" u="sng" dirty="0" smtClean="0">
                <a:solidFill>
                  <a:srgbClr val="C00000"/>
                </a:solidFill>
                <a:latin typeface="Times New Roman" pitchFamily="18" charset="0"/>
                <a:cs typeface="Times New Roman" pitchFamily="18" charset="0"/>
              </a:rPr>
              <a:t>Развитие:</a:t>
            </a:r>
            <a:r>
              <a:rPr lang="ru-RU" sz="4800" dirty="0" smtClean="0">
                <a:latin typeface="Times New Roman" pitchFamily="18" charset="0"/>
                <a:cs typeface="Times New Roman" pitchFamily="18" charset="0"/>
              </a:rPr>
              <a:t> 1) прямое, 2) с полным метаморфозом (яйцо     личинка        куколка                                                                                                                                                                                                                                                                                                                  взрослое насекомое           имаго), 3) с неполным метаморфозом (яйцо           личинка            имаго)</a:t>
            </a:r>
          </a:p>
          <a:p>
            <a:pPr>
              <a:buNone/>
            </a:pPr>
            <a:r>
              <a:rPr lang="ru-RU" sz="4800" dirty="0" smtClean="0">
                <a:latin typeface="Times New Roman" pitchFamily="18" charset="0"/>
                <a:cs typeface="Times New Roman" pitchFamily="18" charset="0"/>
              </a:rPr>
              <a:t>Для пауков характерно развитие паутинных желез. Паутина используется для построения гнезд, защиты, спаривания, устройства яйцевых коконов. Паутинный аппарат находится на брюшке и имеет сложное строение (</a:t>
            </a:r>
            <a:r>
              <a:rPr lang="ru-RU" sz="4800" dirty="0" err="1" smtClean="0">
                <a:latin typeface="Times New Roman" pitchFamily="18" charset="0"/>
                <a:cs typeface="Times New Roman" pitchFamily="18" charset="0"/>
              </a:rPr>
              <a:t>н</a:t>
            </a:r>
            <a:r>
              <a:rPr lang="ru-RU" sz="4800" dirty="0" smtClean="0">
                <a:latin typeface="Times New Roman" pitchFamily="18" charset="0"/>
                <a:cs typeface="Times New Roman" pitchFamily="18" charset="0"/>
              </a:rPr>
              <a:t>/</a:t>
            </a:r>
            <a:r>
              <a:rPr lang="ru-RU" sz="4800" dirty="0" err="1" smtClean="0">
                <a:latin typeface="Times New Roman" pitchFamily="18" charset="0"/>
                <a:cs typeface="Times New Roman" pitchFamily="18" charset="0"/>
              </a:rPr>
              <a:t>р</a:t>
            </a:r>
            <a:r>
              <a:rPr lang="ru-RU" sz="4800" dirty="0" smtClean="0">
                <a:latin typeface="Times New Roman" pitchFamily="18" charset="0"/>
                <a:cs typeface="Times New Roman" pitchFamily="18" charset="0"/>
              </a:rPr>
              <a:t>, у паука-крестовика насчитывается 500 – 1000 желез).</a:t>
            </a:r>
          </a:p>
          <a:p>
            <a:pPr>
              <a:buNone/>
            </a:pPr>
            <a:r>
              <a:rPr lang="ru-RU" sz="4800" b="1" dirty="0" smtClean="0">
                <a:solidFill>
                  <a:srgbClr val="C00000"/>
                </a:solidFill>
                <a:latin typeface="Times New Roman" pitchFamily="18" charset="0"/>
                <a:cs typeface="Times New Roman" pitchFamily="18" charset="0"/>
              </a:rPr>
              <a:t>Значение:</a:t>
            </a:r>
            <a:r>
              <a:rPr lang="ru-RU" sz="4800" dirty="0" smtClean="0">
                <a:latin typeface="Times New Roman" pitchFamily="18" charset="0"/>
                <a:cs typeface="Times New Roman" pitchFamily="18" charset="0"/>
              </a:rPr>
              <a:t> пауками питаются многие мелкие млекопитающие, птицы, ящерицы, лягушки, насекомые. Главные враги пауков – осы. Яд пауков для человека безвреден. В наше время яд пауков все больше используется в медицине. Раньше их отлавливали в природе, теперь довольно успешно разводят </a:t>
            </a:r>
            <a:r>
              <a:rPr lang="ru-RU" sz="4800" b="1" dirty="0" smtClean="0">
                <a:latin typeface="Times New Roman" pitchFamily="18" charset="0"/>
                <a:cs typeface="Times New Roman" pitchFamily="18" charset="0"/>
              </a:rPr>
              <a:t>пауков</a:t>
            </a:r>
            <a:r>
              <a:rPr lang="ru-RU" sz="4800" dirty="0" smtClean="0">
                <a:latin typeface="Times New Roman" pitchFamily="18" charset="0"/>
                <a:cs typeface="Times New Roman" pitchFamily="18" charset="0"/>
              </a:rPr>
              <a:t> в неволе. Но значение пауков для человека не исчерпывается применением их яда. Люди издавна пытались разгадать секрет паутины и изготовлять из нее ткань. Кому-то даже удалось в единственном экземпляре создать перчатки и чулки из такой паутинной ткани. Некоторые люди содержат пауков у себя дома в качестве любимца. "Домашними" в основном становятся неядовитые тропические пауки, а также очень популярен тарантул. Содержат их в небольшом террариуме; для этих целей вполне подойдет аквариум, который нужно сверху закрывать крышкой, оставляя лишь небольшие отверстия для доступа воздуха.    </a:t>
            </a:r>
          </a:p>
          <a:p>
            <a:pPr>
              <a:buNone/>
            </a:pPr>
            <a:r>
              <a:rPr lang="ru-RU" sz="4800" b="1" dirty="0" smtClean="0">
                <a:solidFill>
                  <a:srgbClr val="C00000"/>
                </a:solidFill>
                <a:latin typeface="Times New Roman" pitchFamily="18" charset="0"/>
                <a:cs typeface="Times New Roman" pitchFamily="18" charset="0"/>
              </a:rPr>
              <a:t>Первая помощь</a:t>
            </a:r>
            <a:r>
              <a:rPr lang="ru-RU" sz="4800" dirty="0" smtClean="0">
                <a:latin typeface="Times New Roman" pitchFamily="18" charset="0"/>
                <a:cs typeface="Times New Roman" pitchFamily="18" charset="0"/>
              </a:rPr>
              <a:t> при таких укусах предусматривает тщательное промывание пораженного участка проточной водой, извлечение яда из раны посредством сильного либо систематического сжатия кожного покрова вокруг пораженного участка, а также наложение стерильной повязки. Если речь идет о ядовитом пауке, тогда понадобится еще и противоядие. Самыми опасными принято считать укусы </a:t>
            </a:r>
            <a:r>
              <a:rPr lang="ru-RU" sz="4800" b="1" dirty="0" smtClean="0">
                <a:latin typeface="Times New Roman" pitchFamily="18" charset="0"/>
                <a:cs typeface="Times New Roman" pitchFamily="18" charset="0"/>
              </a:rPr>
              <a:t>каракурта</a:t>
            </a:r>
            <a:r>
              <a:rPr lang="ru-RU" sz="4800" dirty="0" smtClean="0">
                <a:latin typeface="Times New Roman" pitchFamily="18" charset="0"/>
                <a:cs typeface="Times New Roman" pitchFamily="18" charset="0"/>
              </a:rPr>
              <a:t>, </a:t>
            </a:r>
            <a:r>
              <a:rPr lang="ru-RU" sz="4800" b="1" dirty="0" smtClean="0">
                <a:latin typeface="Times New Roman" pitchFamily="18" charset="0"/>
                <a:cs typeface="Times New Roman" pitchFamily="18" charset="0"/>
              </a:rPr>
              <a:t>бурого паука-отшельника</a:t>
            </a:r>
            <a:r>
              <a:rPr lang="ru-RU" sz="4800" dirty="0" smtClean="0">
                <a:latin typeface="Times New Roman" pitchFamily="18" charset="0"/>
                <a:cs typeface="Times New Roman" pitchFamily="18" charset="0"/>
              </a:rPr>
              <a:t> и </a:t>
            </a:r>
            <a:r>
              <a:rPr lang="ru-RU" sz="4800" b="1" dirty="0" smtClean="0">
                <a:latin typeface="Times New Roman" pitchFamily="18" charset="0"/>
                <a:cs typeface="Times New Roman" pitchFamily="18" charset="0"/>
              </a:rPr>
              <a:t>тарантула</a:t>
            </a:r>
            <a:r>
              <a:rPr lang="ru-RU" sz="4800" dirty="0" smtClean="0">
                <a:latin typeface="Times New Roman" pitchFamily="18" charset="0"/>
                <a:cs typeface="Times New Roman" pitchFamily="18" charset="0"/>
              </a:rPr>
              <a:t>. Излюбленными местами этих пауков являются темные сухие места с теплым климатом. Не удивительно, что поселяются они преимущественно в мало посещаемых местах, забросанных хламом. Это может быть как поленница, так и места под сточными трубами, а также кладовые. </a:t>
            </a:r>
          </a:p>
          <a:p>
            <a:endParaRPr lang="ru-RU" dirty="0"/>
          </a:p>
        </p:txBody>
      </p:sp>
      <p:pic>
        <p:nvPicPr>
          <p:cNvPr id="4098" name="Picture 2" descr="C:\Users\admin\Desktop\Подготовит. курсы\Программа\Фото\Паразитология\пауки.jpg"/>
          <p:cNvPicPr>
            <a:picLocks noGrp="1" noChangeAspect="1" noChangeArrowheads="1"/>
          </p:cNvPicPr>
          <p:nvPr>
            <p:ph sz="quarter" idx="1"/>
          </p:nvPr>
        </p:nvPicPr>
        <p:blipFill>
          <a:blip r:embed="rId4"/>
          <a:srcRect/>
          <a:stretch>
            <a:fillRect/>
          </a:stretch>
        </p:blipFill>
        <p:spPr bwMode="auto">
          <a:xfrm rot="16200000">
            <a:off x="-964446" y="2107396"/>
            <a:ext cx="5572168" cy="30718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Подготовит. курсы\Программа\Фото\Паразитология\клещи.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Подготовит. курсы\Программа\Фото\Паразитология\клещи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ГОЧС\kleshh-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Подготовит. курсы\Программа\Фото\Паразитология\клещи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TotalTime>
  <Words>512</Words>
  <PresentationFormat>Экран (4:3)</PresentationFormat>
  <Paragraphs>46</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Эркер</vt:lpstr>
      <vt:lpstr>Медицинская арахноэнтомология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Медицинское значение насекомых</vt:lpstr>
      <vt:lpstr>Слайд 21</vt:lpstr>
      <vt:lpstr>Слайд 22</vt:lpstr>
      <vt:lpstr>Меры борьбы</vt:lpstr>
      <vt:lpstr>Мухи</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10</cp:revision>
  <dcterms:created xsi:type="dcterms:W3CDTF">2018-03-18T18:59:20Z</dcterms:created>
  <dcterms:modified xsi:type="dcterms:W3CDTF">2020-05-08T17:13:32Z</dcterms:modified>
</cp:coreProperties>
</file>