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2" r:id="rId3"/>
    <p:sldId id="263" r:id="rId4"/>
    <p:sldId id="264" r:id="rId5"/>
    <p:sldId id="271" r:id="rId6"/>
    <p:sldId id="272" r:id="rId7"/>
    <p:sldId id="265" r:id="rId8"/>
    <p:sldId id="266" r:id="rId9"/>
    <p:sldId id="267" r:id="rId10"/>
    <p:sldId id="257" r:id="rId11"/>
    <p:sldId id="258" r:id="rId12"/>
    <p:sldId id="259" r:id="rId13"/>
    <p:sldId id="260" r:id="rId14"/>
    <p:sldId id="261" r:id="rId15"/>
    <p:sldId id="268" r:id="rId16"/>
    <p:sldId id="281" r:id="rId17"/>
    <p:sldId id="270" r:id="rId18"/>
    <p:sldId id="273" r:id="rId19"/>
    <p:sldId id="274" r:id="rId20"/>
    <p:sldId id="276" r:id="rId21"/>
    <p:sldId id="277" r:id="rId22"/>
    <p:sldId id="278" r:id="rId23"/>
    <p:sldId id="279" r:id="rId24"/>
    <p:sldId id="27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Специальность «Сестринское дело» опрошено </a:t>
            </a:r>
            <a:r>
              <a:rPr lang="ru-RU" dirty="0"/>
              <a:t>187 </a:t>
            </a:r>
            <a:r>
              <a:rPr lang="ru-RU" dirty="0" smtClean="0"/>
              <a:t>человек </a:t>
            </a:r>
            <a:endParaRPr lang="ru-RU" dirty="0"/>
          </a:p>
        </c:rich>
      </c:tx>
      <c:layout/>
    </c:title>
    <c:view3D>
      <c:rotX val="30"/>
      <c:perspective val="30"/>
    </c:view3D>
    <c:plotArea>
      <c:layout/>
      <c:pie3DChart>
        <c:varyColors val="1"/>
        <c:ser>
          <c:idx val="0"/>
          <c:order val="0"/>
          <c:tx>
            <c:strRef>
              <c:f>Лист1!$B$1</c:f>
              <c:strCache>
                <c:ptCount val="1"/>
                <c:pt idx="0">
                  <c:v>Опрошено 187 человек</c:v>
                </c:pt>
              </c:strCache>
            </c:strRef>
          </c:tx>
          <c:explosion val="25"/>
          <c:dLbls>
            <c:dLbl>
              <c:idx val="0"/>
              <c:layout/>
              <c:tx>
                <c:rich>
                  <a:bodyPr/>
                  <a:lstStyle/>
                  <a:p>
                    <a:r>
                      <a:rPr lang="en-US" smtClean="0"/>
                      <a:t>93</a:t>
                    </a:r>
                    <a:r>
                      <a:rPr lang="ru-RU" smtClean="0"/>
                      <a:t> чел.</a:t>
                    </a:r>
                    <a:endParaRPr lang="en-US"/>
                  </a:p>
                </c:rich>
              </c:tx>
              <c:showVal val="1"/>
            </c:dLbl>
            <c:dLbl>
              <c:idx val="1"/>
              <c:layout/>
              <c:tx>
                <c:rich>
                  <a:bodyPr/>
                  <a:lstStyle/>
                  <a:p>
                    <a:r>
                      <a:rPr lang="en-US" smtClean="0"/>
                      <a:t>94</a:t>
                    </a:r>
                    <a:r>
                      <a:rPr lang="ru-RU" smtClean="0"/>
                      <a:t> чел.</a:t>
                    </a:r>
                    <a:endParaRPr lang="en-US"/>
                  </a:p>
                </c:rich>
              </c:tx>
              <c:showVal val="1"/>
            </c:dLbl>
            <c:showVal val="1"/>
            <c:showLeaderLines val="1"/>
          </c:dLbls>
          <c:cat>
            <c:strRef>
              <c:f>Лист1!$A$2:$A$3</c:f>
              <c:strCache>
                <c:ptCount val="2"/>
                <c:pt idx="0">
                  <c:v>Определились с местом работы</c:v>
                </c:pt>
                <c:pt idx="1">
                  <c:v>Не определились с местом работы</c:v>
                </c:pt>
              </c:strCache>
            </c:strRef>
          </c:cat>
          <c:val>
            <c:numRef>
              <c:f>Лист1!$B$2:$B$3</c:f>
              <c:numCache>
                <c:formatCode>General</c:formatCode>
                <c:ptCount val="2"/>
                <c:pt idx="0">
                  <c:v>93</c:v>
                </c:pt>
                <c:pt idx="1">
                  <c:v>94</c:v>
                </c:pt>
              </c:numCache>
            </c:numRef>
          </c:val>
        </c:ser>
      </c:pie3D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 Значимость мероприятия</a:t>
            </a:r>
            <a:endParaRPr lang="ru-RU" dirty="0"/>
          </a:p>
        </c:rich>
      </c:tx>
      <c:layout/>
    </c:title>
    <c:view3D>
      <c:rotX val="30"/>
      <c:perspective val="30"/>
    </c:view3D>
    <c:plotArea>
      <c:layout/>
      <c:pie3DChart>
        <c:varyColors val="1"/>
        <c:ser>
          <c:idx val="0"/>
          <c:order val="0"/>
          <c:tx>
            <c:strRef>
              <c:f>Лист1!$B$1</c:f>
              <c:strCache>
                <c:ptCount val="1"/>
                <c:pt idx="0">
                  <c:v>Продажи</c:v>
                </c:pt>
              </c:strCache>
            </c:strRef>
          </c:tx>
          <c:explosion val="25"/>
          <c:dLbls>
            <c:dLbl>
              <c:idx val="0"/>
              <c:layout/>
              <c:showVal val="1"/>
            </c:dLbl>
            <c:dLbl>
              <c:idx val="1"/>
              <c:layout/>
              <c:showVal val="1"/>
            </c:dLbl>
            <c:dLbl>
              <c:idx val="2"/>
              <c:layout/>
              <c:showVal val="1"/>
            </c:dLbl>
            <c:dLbl>
              <c:idx val="3"/>
              <c:layout/>
              <c:showVal val="1"/>
            </c:dLbl>
            <c:delete val="1"/>
          </c:dLbls>
          <c:cat>
            <c:strRef>
              <c:f>Лист1!$A$2:$A$5</c:f>
              <c:strCache>
                <c:ptCount val="4"/>
                <c:pt idx="0">
                  <c:v>Общая оценка мероприятия</c:v>
                </c:pt>
                <c:pt idx="1">
                  <c:v>Ожидания</c:v>
                </c:pt>
                <c:pt idx="2">
                  <c:v>Практическая ценность</c:v>
                </c:pt>
                <c:pt idx="3">
                  <c:v>Новизна</c:v>
                </c:pt>
              </c:strCache>
            </c:strRef>
          </c:cat>
          <c:val>
            <c:numRef>
              <c:f>Лист1!$B$2:$B$5</c:f>
              <c:numCache>
                <c:formatCode>General</c:formatCode>
                <c:ptCount val="4"/>
                <c:pt idx="0">
                  <c:v>4.05</c:v>
                </c:pt>
                <c:pt idx="1">
                  <c:v>2.4</c:v>
                </c:pt>
                <c:pt idx="2">
                  <c:v>3.6</c:v>
                </c:pt>
                <c:pt idx="3">
                  <c:v>2.9</c:v>
                </c:pt>
              </c:numCache>
            </c:numRef>
          </c:val>
        </c:ser>
      </c:pie3DChart>
    </c:plotArea>
    <c:legend>
      <c:legendPos val="r"/>
      <c:layout/>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Какие</a:t>
            </a:r>
            <a:r>
              <a:rPr lang="ru-RU" baseline="0" dirty="0" smtClean="0"/>
              <a:t> мероприятия по трудоустройству Вам бы хотелось добавить?</a:t>
            </a:r>
            <a:endParaRPr lang="ru-RU" dirty="0"/>
          </a:p>
        </c:rich>
      </c:tx>
      <c:layout>
        <c:manualLayout>
          <c:xMode val="edge"/>
          <c:yMode val="edge"/>
          <c:x val="1.1760137125716422E-2"/>
          <c:y val="1.8241042345276876E-2"/>
        </c:manualLayout>
      </c:layout>
    </c:title>
    <c:view3D>
      <c:rotX val="30"/>
      <c:perspective val="30"/>
    </c:view3D>
    <c:plotArea>
      <c:layout/>
      <c:pie3DChart>
        <c:varyColors val="1"/>
        <c:ser>
          <c:idx val="0"/>
          <c:order val="0"/>
          <c:tx>
            <c:strRef>
              <c:f>Лист1!$B$1</c:f>
              <c:strCache>
                <c:ptCount val="1"/>
                <c:pt idx="0">
                  <c:v>Продажи</c:v>
                </c:pt>
              </c:strCache>
            </c:strRef>
          </c:tx>
          <c:explosion val="25"/>
          <c:dLbls>
            <c:showVal val="1"/>
            <c:showLeaderLines val="1"/>
          </c:dLbls>
          <c:cat>
            <c:strRef>
              <c:f>Лист1!$A$2:$A$5</c:f>
              <c:strCache>
                <c:ptCount val="4"/>
                <c:pt idx="0">
                  <c:v>Встреча с выпускниками</c:v>
                </c:pt>
                <c:pt idx="1">
                  <c:v>Встреча с работниками практического здравоохранения</c:v>
                </c:pt>
                <c:pt idx="2">
                  <c:v>Ярмарка вакансий</c:v>
                </c:pt>
                <c:pt idx="3">
                  <c:v>Инф.стенд по ТУ</c:v>
                </c:pt>
              </c:strCache>
            </c:strRef>
          </c:cat>
          <c:val>
            <c:numRef>
              <c:f>Лист1!$B$2:$B$5</c:f>
              <c:numCache>
                <c:formatCode>General</c:formatCode>
                <c:ptCount val="4"/>
                <c:pt idx="0">
                  <c:v>18</c:v>
                </c:pt>
                <c:pt idx="1">
                  <c:v>26</c:v>
                </c:pt>
                <c:pt idx="2">
                  <c:v>17</c:v>
                </c:pt>
                <c:pt idx="3">
                  <c:v>21</c:v>
                </c:pt>
              </c:numCache>
            </c:numRef>
          </c:val>
        </c:ser>
      </c:pie3DChart>
    </c:plotArea>
    <c:legend>
      <c:legendPos val="r"/>
      <c:layout>
        <c:manualLayout>
          <c:xMode val="edge"/>
          <c:yMode val="edge"/>
          <c:x val="0.68479243665970346"/>
          <c:y val="5.1701146477211517E-2"/>
          <c:w val="0.30500348170764385"/>
          <c:h val="0.93020041550180832"/>
        </c:manualLayout>
      </c:layout>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По</a:t>
            </a:r>
            <a:r>
              <a:rPr lang="ru-RU" baseline="0" dirty="0" smtClean="0"/>
              <a:t> какой теме Вам бы хотелось участвовать в </a:t>
            </a:r>
            <a:r>
              <a:rPr lang="ru-RU" baseline="0" dirty="0" err="1" smtClean="0"/>
              <a:t>Вебинаре</a:t>
            </a:r>
            <a:r>
              <a:rPr lang="ru-RU" baseline="0" dirty="0" smtClean="0"/>
              <a:t>?</a:t>
            </a:r>
            <a:endParaRPr lang="ru-RU" dirty="0"/>
          </a:p>
        </c:rich>
      </c:tx>
      <c:layout>
        <c:manualLayout>
          <c:xMode val="edge"/>
          <c:yMode val="edge"/>
          <c:x val="1.7601371257164259E-3"/>
          <c:y val="7.8175895765472299E-3"/>
        </c:manualLayout>
      </c:layout>
    </c:title>
    <c:view3D>
      <c:rotX val="30"/>
      <c:perspective val="30"/>
    </c:view3D>
    <c:plotArea>
      <c:layout/>
      <c:pie3DChart>
        <c:varyColors val="1"/>
        <c:ser>
          <c:idx val="0"/>
          <c:order val="0"/>
          <c:tx>
            <c:strRef>
              <c:f>Лист1!$B$1</c:f>
              <c:strCache>
                <c:ptCount val="1"/>
                <c:pt idx="0">
                  <c:v>Продажи</c:v>
                </c:pt>
              </c:strCache>
            </c:strRef>
          </c:tx>
          <c:explosion val="25"/>
          <c:dLbls>
            <c:showVal val="1"/>
            <c:showLeaderLines val="1"/>
          </c:dLbls>
          <c:cat>
            <c:strRef>
              <c:f>Лист1!$A$2:$A$4</c:f>
              <c:strCache>
                <c:ptCount val="3"/>
                <c:pt idx="0">
                  <c:v>Правовое обеспечение трудовой деятельности молодого специалиста</c:v>
                </c:pt>
                <c:pt idx="1">
                  <c:v>Как научиться успешно решать вопросы на работе</c:v>
                </c:pt>
                <c:pt idx="2">
                  <c:v>Как организовать свое время, что бы все успевать</c:v>
                </c:pt>
              </c:strCache>
            </c:strRef>
          </c:cat>
          <c:val>
            <c:numRef>
              <c:f>Лист1!$B$2:$B$4</c:f>
              <c:numCache>
                <c:formatCode>General</c:formatCode>
                <c:ptCount val="3"/>
                <c:pt idx="0">
                  <c:v>10</c:v>
                </c:pt>
                <c:pt idx="1">
                  <c:v>23</c:v>
                </c:pt>
                <c:pt idx="2">
                  <c:v>24</c:v>
                </c:pt>
              </c:numCache>
            </c:numRef>
          </c:val>
        </c:ser>
      </c:pie3DChart>
    </c:plotArea>
    <c:legend>
      <c:legendPos val="r"/>
      <c:layout>
        <c:manualLayout>
          <c:xMode val="edge"/>
          <c:yMode val="edge"/>
          <c:x val="0.64600849001017757"/>
          <c:y val="2.0476339480366267E-2"/>
          <c:w val="0.33528402699662546"/>
          <c:h val="0.92070338811470609"/>
        </c:manualLayout>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223E1-ED5E-4C0A-99D2-EE51DCEA8E3A}" type="datetimeFigureOut">
              <a:rPr lang="ru-RU" smtClean="0"/>
              <a:pPr/>
              <a:t>28.02.2019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DE0EF-0D71-4ECE-8915-5252F0DE8D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4DE0EF-0D71-4ECE-8915-5252F0DE8D39}"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4DE0EF-0D71-4ECE-8915-5252F0DE8D39}"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28.02.2019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28.02.2019</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28.02.2019</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28.02.2019</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28.02.2019</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28.02.2019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ru/url?sa=t&amp;rct=j&amp;q=&amp;esrc=s&amp;source=web&amp;cd=1&amp;cad=rja&amp;uact=8&amp;ved=0CBwQFjAA&amp;url=http://www.consultant.ru/document/cons_doc_LAW_165863/&amp;ei=3ClbVa3sLcK6swHR0YGgAw&amp;usg=AFQjCNFyxgXOitK6s-ip2njBQV3R_FOxOQ&amp;bvm=bv.93564037,d.bGg" TargetMode="External"/><Relationship Id="rId2" Type="http://schemas.openxmlformats.org/officeDocument/2006/relationships/hyperlink" Target="http://www.consultant.ru/popular/tkrf/?utm_source=ya.direct&amp;utm_medium=cpc&amp;=utm_content=Labor%20Code&amp;utm_term=dec" TargetMode="External"/><Relationship Id="rId1" Type="http://schemas.openxmlformats.org/officeDocument/2006/relationships/slideLayout" Target="../slideLayouts/slideLayout2.xml"/><Relationship Id="rId6" Type="http://schemas.openxmlformats.org/officeDocument/2006/relationships/hyperlink" Target="http://www.rospotrebnadzor.ru/documents/documents.php" TargetMode="External"/><Relationship Id="rId5" Type="http://schemas.openxmlformats.org/officeDocument/2006/relationships/hyperlink" Target="http://www.rostrud.ru/rostrud/dokumenty/" TargetMode="External"/><Relationship Id="rId4" Type="http://schemas.openxmlformats.org/officeDocument/2006/relationships/hyperlink" Target="http://ktzn.gov.spb.ru/novye-dokument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areer.ru/" TargetMode="External"/><Relationship Id="rId3" Type="http://schemas.openxmlformats.org/officeDocument/2006/relationships/hyperlink" Target="http://job.ru/" TargetMode="External"/><Relationship Id="rId7" Type="http://schemas.openxmlformats.org/officeDocument/2006/relationships/hyperlink" Target="http://egraduate.ru/" TargetMode="External"/><Relationship Id="rId12" Type="http://schemas.openxmlformats.org/officeDocument/2006/relationships/hyperlink" Target="http://www.careerjet.ru/" TargetMode="External"/><Relationship Id="rId2" Type="http://schemas.openxmlformats.org/officeDocument/2006/relationships/hyperlink" Target="http://spb.rabota.ru/" TargetMode="External"/><Relationship Id="rId1" Type="http://schemas.openxmlformats.org/officeDocument/2006/relationships/slideLayout" Target="../slideLayouts/slideLayout2.xml"/><Relationship Id="rId6" Type="http://schemas.openxmlformats.org/officeDocument/2006/relationships/hyperlink" Target="http://fut.ru/" TargetMode="External"/><Relationship Id="rId11" Type="http://schemas.openxmlformats.org/officeDocument/2006/relationships/hyperlink" Target="http://rabota.avito.ru/" TargetMode="External"/><Relationship Id="rId5" Type="http://schemas.openxmlformats.org/officeDocument/2006/relationships/hyperlink" Target="http://superjob.ru/" TargetMode="External"/><Relationship Id="rId10" Type="http://schemas.openxmlformats.org/officeDocument/2006/relationships/hyperlink" Target="http://r21.spb.ru/" TargetMode="External"/><Relationship Id="rId4" Type="http://schemas.openxmlformats.org/officeDocument/2006/relationships/hyperlink" Target="http://hh.ru/" TargetMode="External"/><Relationship Id="rId9" Type="http://schemas.openxmlformats.org/officeDocument/2006/relationships/hyperlink" Target="http://rdw.r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areer.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HeadHunter_logo.png?uselang=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andia.ru/text/categ/wiki/001/242.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3456383"/>
          </a:xfrm>
        </p:spPr>
        <p:txBody>
          <a:bodyPr>
            <a:normAutofit/>
          </a:bodyPr>
          <a:lstStyle/>
          <a:p>
            <a:pPr algn="ctr"/>
            <a:r>
              <a:rPr lang="ru-RU" dirty="0" smtClean="0"/>
              <a:t>СПБГБПОУ </a:t>
            </a:r>
            <a:br>
              <a:rPr lang="ru-RU" dirty="0" smtClean="0"/>
            </a:br>
            <a:r>
              <a:rPr lang="ru-RU" dirty="0" smtClean="0"/>
              <a:t>«Медицинский колледж №2»</a:t>
            </a:r>
            <a:br>
              <a:rPr lang="ru-RU" dirty="0" smtClean="0"/>
            </a:br>
            <a:r>
              <a:rPr lang="ru-RU" dirty="0" smtClean="0"/>
              <a:t/>
            </a:r>
            <a:br>
              <a:rPr lang="ru-RU" dirty="0" smtClean="0"/>
            </a:br>
            <a:r>
              <a:rPr lang="ru-RU" sz="2800" dirty="0" smtClean="0"/>
              <a:t>«Развитие деятельности профессиональных образовательных учреждений по содействию трудоустройства выпускников»</a:t>
            </a:r>
            <a:endParaRPr lang="ru-RU" dirty="0"/>
          </a:p>
        </p:txBody>
      </p:sp>
      <p:sp>
        <p:nvSpPr>
          <p:cNvPr id="3" name="Подзаголовок 2"/>
          <p:cNvSpPr>
            <a:spLocks noGrp="1"/>
          </p:cNvSpPr>
          <p:nvPr>
            <p:ph type="subTitle" idx="1"/>
          </p:nvPr>
        </p:nvSpPr>
        <p:spPr>
          <a:xfrm>
            <a:off x="971600" y="4725144"/>
            <a:ext cx="7344816" cy="1440160"/>
          </a:xfrm>
        </p:spPr>
        <p:txBody>
          <a:bodyPr>
            <a:normAutofit/>
          </a:bodyPr>
          <a:lstStyle/>
          <a:p>
            <a:pPr algn="r"/>
            <a:r>
              <a:rPr lang="ru-RU" dirty="0" smtClean="0"/>
              <a:t>Социальный педагог </a:t>
            </a:r>
          </a:p>
          <a:p>
            <a:pPr algn="r"/>
            <a:r>
              <a:rPr lang="ru-RU" dirty="0" smtClean="0"/>
              <a:t>Смирнова Татьяна Алексеевна</a:t>
            </a:r>
          </a:p>
          <a:p>
            <a:r>
              <a:rPr lang="ru-RU" dirty="0" smtClean="0"/>
              <a:t>2019 г.</a:t>
            </a:r>
          </a:p>
          <a:p>
            <a:pPr algn="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cstate="print"/>
          <a:srcRect/>
          <a:stretch>
            <a:fillRect/>
          </a:stretch>
        </p:blipFill>
        <p:spPr bwMode="auto">
          <a:xfrm>
            <a:off x="628892" y="548680"/>
            <a:ext cx="7490052"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cstate="print"/>
          <a:srcRect/>
          <a:stretch>
            <a:fillRect/>
          </a:stretch>
        </p:blipFill>
        <p:spPr bwMode="auto">
          <a:xfrm>
            <a:off x="408405" y="476672"/>
            <a:ext cx="7619979" cy="5677994"/>
          </a:xfrm>
          <a:prstGeom prst="rect">
            <a:avLst/>
          </a:prstGeom>
          <a:noFill/>
          <a:ln w="9525">
            <a:noFill/>
            <a:miter lim="800000"/>
            <a:headEnd/>
            <a:tailEnd/>
          </a:ln>
        </p:spPr>
      </p:pic>
      <p:sp>
        <p:nvSpPr>
          <p:cNvPr id="5" name="Овал 4"/>
          <p:cNvSpPr/>
          <p:nvPr/>
        </p:nvSpPr>
        <p:spPr>
          <a:xfrm>
            <a:off x="467544" y="2276872"/>
            <a:ext cx="2592288"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987824" y="2924944"/>
            <a:ext cx="5184576"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2" cstate="print"/>
          <a:srcRect/>
          <a:stretch>
            <a:fillRect/>
          </a:stretch>
        </p:blipFill>
        <p:spPr bwMode="auto">
          <a:xfrm>
            <a:off x="323528" y="332656"/>
            <a:ext cx="7837376" cy="5828669"/>
          </a:xfrm>
          <a:prstGeom prst="rect">
            <a:avLst/>
          </a:prstGeom>
          <a:noFill/>
          <a:ln w="9525">
            <a:noFill/>
            <a:miter lim="800000"/>
            <a:headEnd/>
            <a:tailEnd/>
          </a:ln>
        </p:spPr>
      </p:pic>
      <p:sp>
        <p:nvSpPr>
          <p:cNvPr id="5" name="Овал 4"/>
          <p:cNvSpPr/>
          <p:nvPr/>
        </p:nvSpPr>
        <p:spPr>
          <a:xfrm>
            <a:off x="323528" y="5517232"/>
            <a:ext cx="2736304"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5652120" y="5661248"/>
            <a:ext cx="57606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452320" y="5661248"/>
            <a:ext cx="57606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Autofit/>
          </a:bodyPr>
          <a:lstStyle/>
          <a:p>
            <a:pPr algn="ctr"/>
            <a:r>
              <a:rPr lang="ru-RU" sz="2000" b="1" dirty="0" smtClean="0"/>
              <a:t>Перечень медицинских учреждений, с которыми заключены договоры о прохождении практики студентов</a:t>
            </a:r>
            <a:endParaRPr lang="ru-RU" sz="1800" dirty="0"/>
          </a:p>
        </p:txBody>
      </p:sp>
      <p:sp>
        <p:nvSpPr>
          <p:cNvPr id="3" name="Содержимое 2"/>
          <p:cNvSpPr>
            <a:spLocks noGrp="1"/>
          </p:cNvSpPr>
          <p:nvPr>
            <p:ph sz="quarter" idx="1"/>
          </p:nvPr>
        </p:nvSpPr>
        <p:spPr>
          <a:xfrm>
            <a:off x="457200" y="980728"/>
            <a:ext cx="7643192" cy="5493224"/>
          </a:xfrm>
        </p:spPr>
        <p:txBody>
          <a:bodyPr>
            <a:normAutofit fontScale="40000" lnSpcReduction="20000"/>
          </a:bodyPr>
          <a:lstStyle/>
          <a:p>
            <a:pPr marL="514350" lvl="0" indent="-514350">
              <a:buFont typeface="+mj-lt"/>
              <a:buAutoNum type="arabicPeriod"/>
            </a:pPr>
            <a:r>
              <a:rPr lang="ru-RU" b="1" dirty="0" smtClean="0"/>
              <a:t>СПб ГБУЗ «Городская наркологическая больница»</a:t>
            </a:r>
          </a:p>
          <a:p>
            <a:pPr marL="514350" lvl="0" indent="-514350">
              <a:buFont typeface="+mj-lt"/>
              <a:buAutoNum type="arabicPeriod"/>
            </a:pPr>
            <a:r>
              <a:rPr lang="ru-RU" b="1" dirty="0" smtClean="0"/>
              <a:t>СПб ГБУЗ «Городская станция скорой помощи» </a:t>
            </a:r>
          </a:p>
          <a:p>
            <a:pPr marL="514350" lvl="0" indent="-514350">
              <a:buFont typeface="+mj-lt"/>
              <a:buAutoNum type="arabicPeriod"/>
            </a:pPr>
            <a:r>
              <a:rPr lang="ru-RU" b="1" dirty="0" smtClean="0"/>
              <a:t>СПб ГБУЗ «Городская поликлиника № 23»</a:t>
            </a:r>
          </a:p>
          <a:p>
            <a:pPr marL="514350" lvl="0" indent="-514350">
              <a:buFont typeface="+mj-lt"/>
              <a:buAutoNum type="arabicPeriod"/>
            </a:pPr>
            <a:r>
              <a:rPr lang="ru-RU" b="1" dirty="0" smtClean="0"/>
              <a:t>СПб ГБУЗ «Городская поликлиника № 91»</a:t>
            </a:r>
          </a:p>
          <a:p>
            <a:pPr marL="514350" lvl="0" indent="-514350">
              <a:buFont typeface="+mj-lt"/>
              <a:buAutoNum type="arabicPeriod"/>
            </a:pPr>
            <a:r>
              <a:rPr lang="ru-RU" b="1" dirty="0" smtClean="0"/>
              <a:t>СПб ГБУЗ «Городская больница № 15». </a:t>
            </a:r>
          </a:p>
          <a:p>
            <a:pPr marL="514350" lvl="0" indent="-514350">
              <a:buFont typeface="+mj-lt"/>
              <a:buAutoNum type="arabicPeriod"/>
            </a:pPr>
            <a:r>
              <a:rPr lang="ru-RU" b="1" dirty="0" smtClean="0"/>
              <a:t>ГСУСО «Психоневрологический интернат № 7». </a:t>
            </a:r>
          </a:p>
          <a:p>
            <a:pPr marL="514350" lvl="0" indent="-514350">
              <a:buFont typeface="+mj-lt"/>
              <a:buAutoNum type="arabicPeriod"/>
            </a:pPr>
            <a:r>
              <a:rPr lang="ru-RU" b="1" dirty="0" smtClean="0"/>
              <a:t>СПб ГБУЗ «Детская городская больница № 1». </a:t>
            </a:r>
          </a:p>
          <a:p>
            <a:pPr marL="514350" lvl="0" indent="-514350">
              <a:buFont typeface="+mj-lt"/>
              <a:buAutoNum type="arabicPeriod"/>
            </a:pPr>
            <a:r>
              <a:rPr lang="ru-RU" b="1" dirty="0" smtClean="0"/>
              <a:t>СПб ГБУЗ «Городская больница № 20». </a:t>
            </a:r>
          </a:p>
          <a:p>
            <a:pPr marL="514350" lvl="0" indent="-514350">
              <a:buFont typeface="+mj-lt"/>
              <a:buAutoNum type="arabicPeriod"/>
            </a:pPr>
            <a:r>
              <a:rPr lang="ru-RU" b="1" dirty="0" smtClean="0"/>
              <a:t>СПб ГБУЗ «Городская больница № 14». </a:t>
            </a:r>
          </a:p>
          <a:p>
            <a:pPr marL="514350" lvl="0" indent="-514350">
              <a:buFont typeface="+mj-lt"/>
              <a:buAutoNum type="arabicPeriod"/>
            </a:pPr>
            <a:r>
              <a:rPr lang="ru-RU" b="1" dirty="0" smtClean="0"/>
              <a:t>СПб ГБУЗ «Городской </a:t>
            </a:r>
            <a:r>
              <a:rPr lang="ru-RU" b="1" dirty="0" err="1" smtClean="0"/>
              <a:t>гериатрический</a:t>
            </a:r>
            <a:r>
              <a:rPr lang="ru-RU" b="1" dirty="0" smtClean="0"/>
              <a:t> медико-социальный центр». </a:t>
            </a:r>
          </a:p>
          <a:p>
            <a:pPr marL="514350" lvl="0" indent="-514350">
              <a:buFont typeface="+mj-lt"/>
              <a:buAutoNum type="arabicPeriod"/>
            </a:pPr>
            <a:r>
              <a:rPr lang="ru-RU" b="1" dirty="0" smtClean="0"/>
              <a:t>СПб ГУЗ   «Родильный дом № 10». </a:t>
            </a:r>
          </a:p>
          <a:p>
            <a:pPr marL="514350" lvl="0" indent="-514350">
              <a:buFont typeface="+mj-lt"/>
              <a:buAutoNum type="arabicPeriod"/>
            </a:pPr>
            <a:r>
              <a:rPr lang="ru-RU" b="1" dirty="0" smtClean="0"/>
              <a:t>СПб ГБУЗ «Николаевская больница». </a:t>
            </a:r>
          </a:p>
          <a:p>
            <a:pPr marL="514350" lvl="0" indent="-514350">
              <a:buFont typeface="+mj-lt"/>
              <a:buAutoNum type="arabicPeriod"/>
            </a:pPr>
            <a:r>
              <a:rPr lang="ru-RU" b="1" dirty="0" smtClean="0"/>
              <a:t>СПб ГБУЗ «Городская больница № 26». </a:t>
            </a:r>
          </a:p>
          <a:p>
            <a:pPr marL="514350" lvl="0" indent="-514350">
              <a:buFont typeface="+mj-lt"/>
              <a:buAutoNum type="arabicPeriod"/>
            </a:pPr>
            <a:r>
              <a:rPr lang="ru-RU" b="1" dirty="0" smtClean="0"/>
              <a:t>ГБУЗ «Санкт-Петербургский научно-исследовательский институт скорой помощи </a:t>
            </a:r>
            <a:r>
              <a:rPr lang="ru-RU" b="1" dirty="0" err="1" smtClean="0"/>
              <a:t>им.И.И.Джанелидзе</a:t>
            </a:r>
            <a:r>
              <a:rPr lang="ru-RU" b="1" dirty="0" smtClean="0"/>
              <a:t>». </a:t>
            </a:r>
          </a:p>
          <a:p>
            <a:pPr marL="514350" lvl="0" indent="-514350">
              <a:buFont typeface="+mj-lt"/>
              <a:buAutoNum type="arabicPeriod"/>
            </a:pPr>
            <a:r>
              <a:rPr lang="ru-RU" b="1" dirty="0" smtClean="0"/>
              <a:t>«442 ВКГ» Минобороны России. </a:t>
            </a:r>
          </a:p>
          <a:p>
            <a:pPr marL="514350" lvl="0" indent="-514350">
              <a:buFont typeface="+mj-lt"/>
              <a:buAutoNum type="arabicPeriod"/>
            </a:pPr>
            <a:r>
              <a:rPr lang="ru-RU" b="1" dirty="0" smtClean="0"/>
              <a:t>СПб ГБУЗ «Городская поликлиника № 43», </a:t>
            </a:r>
          </a:p>
          <a:p>
            <a:pPr marL="514350" lvl="0" indent="-514350">
              <a:buFont typeface="+mj-lt"/>
              <a:buAutoNum type="arabicPeriod"/>
            </a:pPr>
            <a:r>
              <a:rPr lang="ru-RU" b="1" dirty="0" smtClean="0"/>
              <a:t>СПб ГУЗ «Городская поликлиника № 106», </a:t>
            </a:r>
          </a:p>
          <a:p>
            <a:pPr marL="514350" lvl="0" indent="-514350">
              <a:buFont typeface="+mj-lt"/>
              <a:buAutoNum type="arabicPeriod"/>
            </a:pPr>
            <a:r>
              <a:rPr lang="ru-RU" b="1" dirty="0" smtClean="0"/>
              <a:t>СПб ГБУЗ «Клиническая инфекционная больница им. С.П. Боткина». </a:t>
            </a:r>
          </a:p>
          <a:p>
            <a:pPr marL="514350" lvl="0" indent="-514350">
              <a:buFont typeface="+mj-lt"/>
              <a:buAutoNum type="arabicPeriod"/>
            </a:pPr>
            <a:r>
              <a:rPr lang="ru-RU" b="1" dirty="0" smtClean="0"/>
              <a:t>ФГБУ «СЗФМИ им. В.А. </a:t>
            </a:r>
            <a:r>
              <a:rPr lang="ru-RU" b="1" dirty="0" err="1" smtClean="0"/>
              <a:t>Алмазова</a:t>
            </a:r>
            <a:r>
              <a:rPr lang="ru-RU" b="1" dirty="0" smtClean="0"/>
              <a:t>» Мин.Здрава России филиала РНХИ им. проф. А.Л. Поленова». </a:t>
            </a:r>
          </a:p>
          <a:p>
            <a:pPr marL="514350" lvl="0" indent="-514350">
              <a:buFont typeface="+mj-lt"/>
              <a:buAutoNum type="arabicPeriod"/>
            </a:pPr>
            <a:r>
              <a:rPr lang="ru-RU" b="1" dirty="0" smtClean="0"/>
              <a:t>ФГБОУ ВО «</a:t>
            </a:r>
            <a:r>
              <a:rPr lang="ru-RU" b="1" dirty="0" err="1" smtClean="0"/>
              <a:t>ПСПб</a:t>
            </a:r>
            <a:r>
              <a:rPr lang="ru-RU" b="1" dirty="0" smtClean="0"/>
              <a:t> ГМУ  им. </a:t>
            </a:r>
            <a:r>
              <a:rPr lang="ru-RU" b="1" dirty="0" err="1" smtClean="0"/>
              <a:t>ак</a:t>
            </a:r>
            <a:r>
              <a:rPr lang="ru-RU" b="1" dirty="0" smtClean="0"/>
              <a:t>. И.П.Павлова» </a:t>
            </a:r>
          </a:p>
          <a:p>
            <a:pPr marL="514350" lvl="0" indent="-514350">
              <a:buFont typeface="+mj-lt"/>
              <a:buAutoNum type="arabicPeriod"/>
            </a:pPr>
            <a:r>
              <a:rPr lang="ru-RU" b="1" dirty="0" smtClean="0"/>
              <a:t>СПб ГБУЗ «Детская городская больница № 17 Святителя Николая Чудотворца.</a:t>
            </a:r>
          </a:p>
          <a:p>
            <a:pPr marL="514350" lvl="0" indent="-514350">
              <a:buFont typeface="+mj-lt"/>
              <a:buAutoNum type="arabicPeriod"/>
            </a:pPr>
            <a:r>
              <a:rPr lang="ru-RU" b="1" dirty="0" smtClean="0"/>
              <a:t>СПб ГБУЗ «Психиатрическая больница им. П.П. Кащенко»</a:t>
            </a:r>
          </a:p>
          <a:p>
            <a:pPr marL="514350" lvl="0" indent="-514350">
              <a:buFont typeface="+mj-lt"/>
              <a:buAutoNum type="arabicPeriod"/>
            </a:pPr>
            <a:r>
              <a:rPr lang="ru-RU" b="1" dirty="0" smtClean="0"/>
              <a:t>СПб ГБУЗ «Городская Покровская больница № 46»</a:t>
            </a:r>
          </a:p>
          <a:p>
            <a:pPr marL="514350" lvl="0" indent="-514350">
              <a:buFont typeface="+mj-lt"/>
              <a:buAutoNum type="arabicPeriod"/>
            </a:pPr>
            <a:r>
              <a:rPr lang="ru-RU" b="1" dirty="0" smtClean="0"/>
              <a:t>ГБУ Центр социальной реабилитации инвалидов и детей инвалидов Красносельского р-на СПб</a:t>
            </a:r>
          </a:p>
          <a:p>
            <a:pPr marL="514350" lvl="0" indent="-514350">
              <a:buFont typeface="+mj-lt"/>
              <a:buAutoNum type="arabicPeriod"/>
            </a:pPr>
            <a:r>
              <a:rPr lang="ru-RU" b="1" dirty="0" smtClean="0"/>
              <a:t>СПб ГБУЗ «Центр по профилактике и борьбе со СПИД и инфекционными заболеваниями»</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dirty="0" smtClean="0"/>
              <a:t>ПРАВОВЫЕ ДОКУМЕНТЫ</a:t>
            </a:r>
            <a:endParaRPr lang="ru-RU" dirty="0"/>
          </a:p>
        </p:txBody>
      </p:sp>
      <p:sp>
        <p:nvSpPr>
          <p:cNvPr id="3" name="Содержимое 2"/>
          <p:cNvSpPr>
            <a:spLocks noGrp="1"/>
          </p:cNvSpPr>
          <p:nvPr>
            <p:ph sz="quarter" idx="1"/>
          </p:nvPr>
        </p:nvSpPr>
        <p:spPr/>
        <p:txBody>
          <a:bodyPr/>
          <a:lstStyle/>
          <a:p>
            <a:pPr>
              <a:buNone/>
            </a:pPr>
            <a:r>
              <a:rPr lang="ru-RU" dirty="0" smtClean="0">
                <a:hlinkClick r:id="rId2"/>
              </a:rPr>
              <a:t>Трудовой кодекс РФ (ТК РФ)</a:t>
            </a:r>
            <a:endParaRPr lang="ru-RU" dirty="0" smtClean="0"/>
          </a:p>
          <a:p>
            <a:pPr>
              <a:buNone/>
            </a:pPr>
            <a:r>
              <a:rPr lang="ru-RU" dirty="0" smtClean="0"/>
              <a:t>  •   </a:t>
            </a:r>
            <a:r>
              <a:rPr lang="ru-RU" dirty="0" smtClean="0">
                <a:hlinkClick r:id="rId3"/>
              </a:rPr>
              <a:t>Закон РФ от 19.04.1991 N 1032-(ред. от 22.12.2014) "О занятости населения в Российской Федерации"</a:t>
            </a:r>
            <a:endParaRPr lang="ru-RU" dirty="0" smtClean="0"/>
          </a:p>
          <a:p>
            <a:pPr>
              <a:buNone/>
            </a:pPr>
            <a:r>
              <a:rPr lang="ru-RU" dirty="0" smtClean="0"/>
              <a:t>  •   </a:t>
            </a:r>
            <a:r>
              <a:rPr lang="ru-RU" dirty="0" smtClean="0">
                <a:hlinkClick r:id="rId4"/>
              </a:rPr>
              <a:t>Новые нормативные правовые акты Комитета по труду и занятости населения Санкт-Петербурга</a:t>
            </a:r>
            <a:endParaRPr lang="ru-RU" dirty="0" smtClean="0"/>
          </a:p>
          <a:p>
            <a:pPr>
              <a:buNone/>
            </a:pPr>
            <a:r>
              <a:rPr lang="ru-RU" dirty="0" smtClean="0"/>
              <a:t>  •   </a:t>
            </a:r>
            <a:r>
              <a:rPr lang="ru-RU" dirty="0" smtClean="0">
                <a:hlinkClick r:id="rId5"/>
              </a:rPr>
              <a:t>Нормативные документы Государственной инспекции труда г. Санкт-Петербурга</a:t>
            </a:r>
            <a:endParaRPr lang="ru-RU" dirty="0" smtClean="0"/>
          </a:p>
          <a:p>
            <a:pPr>
              <a:buNone/>
            </a:pPr>
            <a:r>
              <a:rPr lang="ru-RU" dirty="0" smtClean="0"/>
              <a:t>  •   </a:t>
            </a:r>
            <a:r>
              <a:rPr lang="ru-RU" dirty="0" smtClean="0">
                <a:hlinkClick r:id="rId6"/>
              </a:rPr>
              <a:t>Документы Федеральной службы по надзору в сфере защиты прав потребителей и благополучия человека</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dirty="0" smtClean="0"/>
              <a:t>САЙТЫ ПО ТРУДОУСТРОЙСТВУ</a:t>
            </a:r>
            <a:endParaRPr lang="ru-RU" dirty="0"/>
          </a:p>
        </p:txBody>
      </p:sp>
      <p:sp>
        <p:nvSpPr>
          <p:cNvPr id="3" name="Содержимое 2"/>
          <p:cNvSpPr>
            <a:spLocks noGrp="1"/>
          </p:cNvSpPr>
          <p:nvPr>
            <p:ph sz="quarter" idx="1"/>
          </p:nvPr>
        </p:nvSpPr>
        <p:spPr>
          <a:xfrm>
            <a:off x="457200" y="1052736"/>
            <a:ext cx="7467600" cy="5421216"/>
          </a:xfrm>
        </p:spPr>
        <p:txBody>
          <a:bodyPr>
            <a:normAutofit fontScale="25000" lnSpcReduction="20000"/>
          </a:bodyPr>
          <a:lstStyle/>
          <a:p>
            <a:pPr marL="742950" indent="-742950">
              <a:buNone/>
            </a:pPr>
            <a:r>
              <a:rPr lang="ru-RU" sz="3200" dirty="0" err="1" smtClean="0">
                <a:hlinkClick r:id="rId2"/>
              </a:rPr>
              <a:t>Rabota.ru</a:t>
            </a:r>
            <a:r>
              <a:rPr lang="ru-RU" sz="3200" dirty="0" smtClean="0"/>
              <a:t> — портал для точного и быстрого поиска работы и подбора персонала, один из лидеров рынка </a:t>
            </a:r>
            <a:r>
              <a:rPr lang="ru-RU" sz="3200" dirty="0" err="1" smtClean="0"/>
              <a:t>онлайн-рекрутмента</a:t>
            </a:r>
            <a:r>
              <a:rPr lang="ru-RU" sz="3200" dirty="0" smtClean="0"/>
              <a:t>. Основная цель проекта — предоставление услуг по подбору персонала и поиску работы в разных городах России и в Санкт-Петербурге 24 часа в сутки 365 дней в году.</a:t>
            </a:r>
          </a:p>
          <a:p>
            <a:pPr marL="742950" indent="-742950">
              <a:buNone/>
            </a:pPr>
            <a:r>
              <a:rPr lang="ru-RU" sz="4800" dirty="0" smtClean="0">
                <a:latin typeface="Arial Black" pitchFamily="34" charset="0"/>
                <a:hlinkClick r:id="rId3"/>
              </a:rPr>
              <a:t>JOB.RU</a:t>
            </a:r>
            <a:r>
              <a:rPr lang="ru-RU" sz="4800" dirty="0" smtClean="0">
                <a:latin typeface="Arial Black" pitchFamily="34" charset="0"/>
              </a:rPr>
              <a:t> </a:t>
            </a:r>
            <a:r>
              <a:rPr lang="ru-RU" sz="2800" dirty="0" smtClean="0"/>
              <a:t>- </a:t>
            </a:r>
            <a:r>
              <a:rPr lang="ru-RU" sz="3200" dirty="0" smtClean="0"/>
              <a:t>сайт, содержащий обширную базу резюме и вакансий от работодателей и кадровых агентств, справочник кадровых агентств, аналитические публикации, трудовое право и советы по трудоустройству. </a:t>
            </a:r>
            <a:r>
              <a:rPr lang="ru-RU" sz="3200" b="1" dirty="0" smtClean="0">
                <a:solidFill>
                  <a:srgbClr val="FF0000"/>
                </a:solidFill>
              </a:rPr>
              <a:t>ВЫБОР РАБОТЫ ТЕРРИТОРИАЛЬНО. ВЕЛИЧИНА ЗАРПЛАТЫ.</a:t>
            </a:r>
            <a:r>
              <a:rPr lang="ru-RU" sz="3200" dirty="0" smtClean="0"/>
              <a:t/>
            </a:r>
            <a:br>
              <a:rPr lang="ru-RU" sz="3200" dirty="0" smtClean="0"/>
            </a:br>
            <a:r>
              <a:rPr lang="ru-RU" sz="3200" dirty="0" smtClean="0"/>
              <a:t> </a:t>
            </a:r>
          </a:p>
          <a:p>
            <a:pPr marL="742950" indent="-742950">
              <a:buNone/>
            </a:pPr>
            <a:r>
              <a:rPr lang="ru-RU" sz="3200" dirty="0" err="1" smtClean="0">
                <a:hlinkClick r:id="rId4"/>
              </a:rPr>
              <a:t>Headhunter</a:t>
            </a:r>
            <a:r>
              <a:rPr lang="ru-RU" sz="3200" dirty="0" smtClean="0"/>
              <a:t> – сайт, содержащий обширный банк вакансий и резюме различного профиля, информацию о стажировках, календари профессиональных школ и семинаров, советы соискателям, результаты исследований, интервью с работодателями. </a:t>
            </a:r>
            <a:r>
              <a:rPr lang="ru-RU" sz="3200" dirty="0" smtClean="0">
                <a:solidFill>
                  <a:srgbClr val="FF0000"/>
                </a:solidFill>
              </a:rPr>
              <a:t>ТАКОЕ ЖЕ КАК И </a:t>
            </a:r>
            <a:r>
              <a:rPr lang="ru-RU" sz="3200" dirty="0" err="1" smtClean="0">
                <a:solidFill>
                  <a:srgbClr val="FF0000"/>
                </a:solidFill>
                <a:latin typeface="Arial Black" pitchFamily="34" charset="0"/>
                <a:hlinkClick r:id="rId3"/>
              </a:rPr>
              <a:t>Job.ru</a:t>
            </a:r>
            <a:r>
              <a:rPr lang="ru-RU" sz="3200" dirty="0" smtClean="0">
                <a:solidFill>
                  <a:srgbClr val="FF0000"/>
                </a:solidFill>
                <a:latin typeface="Arial Black" pitchFamily="34" charset="0"/>
                <a:hlinkClick r:id="rId3"/>
              </a:rPr>
              <a:t> </a:t>
            </a:r>
            <a:r>
              <a:rPr lang="ru-RU" sz="3200" dirty="0" smtClean="0">
                <a:solidFill>
                  <a:srgbClr val="FF0000"/>
                </a:solidFill>
              </a:rPr>
              <a:t/>
            </a:r>
            <a:br>
              <a:rPr lang="ru-RU" sz="3200" dirty="0" smtClean="0">
                <a:solidFill>
                  <a:srgbClr val="FF0000"/>
                </a:solidFill>
              </a:rPr>
            </a:br>
            <a:r>
              <a:rPr lang="ru-RU" sz="3200" dirty="0" smtClean="0">
                <a:solidFill>
                  <a:srgbClr val="FF0000"/>
                </a:solidFill>
              </a:rPr>
              <a:t> </a:t>
            </a:r>
          </a:p>
          <a:p>
            <a:pPr marL="742950" indent="-742950">
              <a:buNone/>
            </a:pPr>
            <a:r>
              <a:rPr lang="ru-RU" sz="3200" b="1" dirty="0" smtClean="0"/>
              <a:t> </a:t>
            </a:r>
            <a:r>
              <a:rPr lang="ru-RU" sz="3200" b="1" dirty="0" err="1" smtClean="0">
                <a:hlinkClick r:id="rId5"/>
              </a:rPr>
              <a:t>SuperJob</a:t>
            </a:r>
            <a:r>
              <a:rPr lang="ru-RU" sz="3200" b="1" dirty="0" smtClean="0"/>
              <a:t> </a:t>
            </a:r>
            <a:r>
              <a:rPr lang="ru-RU" sz="3200" dirty="0" smtClean="0"/>
              <a:t>- сайт, содержащий обширную базу резюме и вакансий от работодателей и кадровых агентств, обзоры зарплат, результаты исследований, полезные материалы по трудоустройству, анонсы событий. </a:t>
            </a:r>
            <a:r>
              <a:rPr lang="ru-RU" sz="3200" b="1" dirty="0" smtClean="0">
                <a:solidFill>
                  <a:srgbClr val="FF0000"/>
                </a:solidFill>
              </a:rPr>
              <a:t>ЖУРНАЛ «ЗАРПЛАТАМЕР»</a:t>
            </a:r>
            <a:r>
              <a:rPr lang="ru-RU" sz="3200" dirty="0" smtClean="0"/>
              <a:t/>
            </a:r>
            <a:br>
              <a:rPr lang="ru-RU" sz="3200" dirty="0" smtClean="0"/>
            </a:br>
            <a:r>
              <a:rPr lang="ru-RU" sz="3200" dirty="0" smtClean="0"/>
              <a:t> </a:t>
            </a:r>
          </a:p>
          <a:p>
            <a:pPr marL="742950" indent="-742950">
              <a:buNone/>
            </a:pPr>
            <a:r>
              <a:rPr lang="ru-RU" sz="3200" dirty="0" smtClean="0"/>
              <a:t> </a:t>
            </a:r>
            <a:r>
              <a:rPr lang="ru-RU" sz="3200" dirty="0" err="1" smtClean="0">
                <a:hlinkClick r:id="rId6"/>
              </a:rPr>
              <a:t>FutureToday</a:t>
            </a:r>
            <a:r>
              <a:rPr lang="ru-RU" sz="3200" dirty="0" smtClean="0"/>
              <a:t> - лидер на рынке российского </a:t>
            </a:r>
            <a:r>
              <a:rPr lang="ru-RU" sz="3200" dirty="0" err="1" smtClean="0"/>
              <a:t>Graduate-рекрутмента.Сайт</a:t>
            </a:r>
            <a:r>
              <a:rPr lang="ru-RU" sz="3200" dirty="0" smtClean="0"/>
              <a:t> для молодых соискателей, содержащий обширную базу вакансий, стажировок, рейтинги работодателей, полезные советы по управлению карьерой и трудоустройству, консультации специалистов. </a:t>
            </a:r>
            <a:r>
              <a:rPr lang="ru-RU" sz="3200" b="1" dirty="0" smtClean="0">
                <a:solidFill>
                  <a:srgbClr val="FF0000"/>
                </a:solidFill>
              </a:rPr>
              <a:t>ЮРИСТЫ.ФИНАНСИСТЫ.</a:t>
            </a:r>
            <a:r>
              <a:rPr lang="en-US" sz="3200" b="1" dirty="0" smtClean="0">
                <a:solidFill>
                  <a:srgbClr val="FF0000"/>
                </a:solidFill>
              </a:rPr>
              <a:t>IT</a:t>
            </a:r>
            <a:r>
              <a:rPr lang="ru-RU" sz="3200" b="1" dirty="0" smtClean="0">
                <a:solidFill>
                  <a:srgbClr val="FF0000"/>
                </a:solidFill>
              </a:rPr>
              <a:t>-ТЕХНОЛОГИИ</a:t>
            </a:r>
            <a:r>
              <a:rPr lang="ru-RU" sz="3200" dirty="0" smtClean="0"/>
              <a:t/>
            </a:r>
            <a:br>
              <a:rPr lang="ru-RU" sz="3200" dirty="0" smtClean="0"/>
            </a:br>
            <a:r>
              <a:rPr lang="ru-RU" sz="3200" dirty="0" smtClean="0"/>
              <a:t> </a:t>
            </a:r>
          </a:p>
          <a:p>
            <a:pPr marL="914400" indent="-914400">
              <a:buNone/>
            </a:pPr>
            <a:r>
              <a:rPr lang="ru-RU" sz="3200" dirty="0" smtClean="0"/>
              <a:t> </a:t>
            </a:r>
            <a:r>
              <a:rPr lang="ru-RU" sz="3200" dirty="0" err="1" smtClean="0">
                <a:hlinkClick r:id="rId7"/>
              </a:rPr>
              <a:t>eGraduate.ru</a:t>
            </a:r>
            <a:r>
              <a:rPr lang="ru-RU" sz="3200" dirty="0" smtClean="0"/>
              <a:t> – сайт, созданный для молодых специалистов, содержит вакансии для студентов и выпускников, стажировки, программы, справочники по поиску работы и построению карьеры, новости рынка труда, истории успеха, рейтинги работодателей. </a:t>
            </a:r>
            <a:r>
              <a:rPr lang="en-US" sz="3200" dirty="0" smtClean="0"/>
              <a:t>HR-</a:t>
            </a:r>
            <a:r>
              <a:rPr lang="ru-RU" sz="3200" dirty="0" smtClean="0"/>
              <a:t>КОНСАЛТИНГ (УПРАВЛЕНИЕ КАДРАМИ)</a:t>
            </a:r>
            <a:r>
              <a:rPr lang="ru-RU" dirty="0" smtClean="0">
                <a:latin typeface="Arial Black" pitchFamily="34" charset="0"/>
              </a:rPr>
              <a:t> </a:t>
            </a:r>
            <a:r>
              <a:rPr lang="ru-RU" sz="3200" dirty="0" smtClean="0">
                <a:latin typeface="Arial Black" pitchFamily="34" charset="0"/>
                <a:hlinkClick r:id="rId8"/>
              </a:rPr>
              <a:t>CAREER.RU</a:t>
            </a:r>
            <a:r>
              <a:rPr lang="ru-RU" sz="3200" dirty="0" smtClean="0">
                <a:latin typeface="Arial Black" pitchFamily="34" charset="0"/>
              </a:rPr>
              <a:t> </a:t>
            </a:r>
            <a:r>
              <a:rPr lang="ru-RU" sz="3200" dirty="0" smtClean="0"/>
              <a:t>- портал, посвященный студентам и молодым специалистам, которые только начинают строить свою карьеру. Он содержит варианты стажировок, временной подработки, вакансий, не требующих опыта работы. Кроме того, на сайте содержатся советы по построению карьеры, истории успеха, справочник профессий, обзоры рынка труда и т.д</a:t>
            </a:r>
            <a:r>
              <a:rPr lang="ru-RU" sz="3200" dirty="0" smtClean="0">
                <a:solidFill>
                  <a:srgbClr val="FF0000"/>
                </a:solidFill>
              </a:rPr>
              <a:t>. ПРОВОДИТ ВЕБИНАРЫ, МОЖНО СМОТРЕТЬ В ЗАПИСИ.</a:t>
            </a:r>
            <a:r>
              <a:rPr lang="ru-RU" sz="3200" dirty="0" smtClean="0"/>
              <a:t/>
            </a:r>
            <a:br>
              <a:rPr lang="ru-RU" sz="3200" dirty="0" smtClean="0"/>
            </a:br>
            <a:r>
              <a:rPr lang="ru-RU" sz="3200" dirty="0" smtClean="0"/>
              <a:t> </a:t>
            </a:r>
          </a:p>
          <a:p>
            <a:pPr marL="742950" indent="-742950">
              <a:buNone/>
            </a:pPr>
            <a:r>
              <a:rPr lang="ru-RU" sz="3200" dirty="0" smtClean="0">
                <a:hlinkClick r:id="rId9"/>
              </a:rPr>
              <a:t>Работа для вас</a:t>
            </a:r>
            <a:r>
              <a:rPr lang="ru-RU" sz="3200" dirty="0" smtClean="0"/>
              <a:t> - сайт, содержащий обширную базу вакансии и резюме, статьи о практике трудоустройства, советы соискателям, рекомендации по </a:t>
            </a:r>
            <a:r>
              <a:rPr lang="ru-RU" sz="3200" dirty="0" err="1" smtClean="0"/>
              <a:t>профориентированию</a:t>
            </a:r>
            <a:r>
              <a:rPr lang="ru-RU" sz="3200" dirty="0" smtClean="0"/>
              <a:t>, повышению квалификации</a:t>
            </a:r>
            <a:r>
              <a:rPr lang="ru-RU" sz="3200" dirty="0" smtClean="0">
                <a:solidFill>
                  <a:srgbClr val="FF0000"/>
                </a:solidFill>
              </a:rPr>
              <a:t>. ВСЕГО ОДНА ВАКАНСИЯ ФЕЛЬДШЕРА И ТО ВО ВСЕВОЛОЖСКЕ.</a:t>
            </a:r>
            <a:br>
              <a:rPr lang="ru-RU" sz="3200" dirty="0" smtClean="0">
                <a:solidFill>
                  <a:srgbClr val="FF0000"/>
                </a:solidFill>
              </a:rPr>
            </a:br>
            <a:r>
              <a:rPr lang="ru-RU" sz="3200" dirty="0" smtClean="0">
                <a:solidFill>
                  <a:srgbClr val="FF0000"/>
                </a:solidFill>
              </a:rPr>
              <a:t> </a:t>
            </a:r>
          </a:p>
          <a:p>
            <a:pPr marL="914400" indent="-914400">
              <a:buNone/>
            </a:pPr>
            <a:r>
              <a:rPr lang="ru-RU" sz="4800" dirty="0" smtClean="0">
                <a:latin typeface="Arial Black" pitchFamily="34" charset="0"/>
                <a:hlinkClick r:id="rId10"/>
              </a:rPr>
              <a:t>R21.SPB.RU</a:t>
            </a:r>
            <a:r>
              <a:rPr lang="ru-RU" sz="4800" dirty="0" smtClean="0">
                <a:latin typeface="Arial Black" pitchFamily="34" charset="0"/>
              </a:rPr>
              <a:t> -</a:t>
            </a:r>
            <a:r>
              <a:rPr lang="ru-RU" sz="3200" dirty="0" smtClean="0">
                <a:latin typeface="Arial Black" pitchFamily="34" charset="0"/>
              </a:rPr>
              <a:t> </a:t>
            </a:r>
            <a:r>
              <a:rPr lang="ru-RU" sz="3200" dirty="0" smtClean="0"/>
              <a:t>служба занятости населения – один из главных участников рынка труда Санкт-Петербурга. Поддержка в трудоустройстве учащимся, выпускникам, молодым мамам, родителям в многодетных семьях, пенсионерам, инвалидам и другим наименее социально защищенным группам граждан. Служба занятости населения Санкт-Петербурга включает в себя 18 районных Агентств. </a:t>
            </a:r>
            <a:r>
              <a:rPr lang="ru-RU" sz="3200" dirty="0" smtClean="0">
                <a:solidFill>
                  <a:srgbClr val="FF0000"/>
                </a:solidFill>
              </a:rPr>
              <a:t>КАЛИНИНСКИЙ Р-Н 1-Я СМЕНА 5 ДНЕЙ ЗП 50000, М/С УЧАСТКОВАЯ</a:t>
            </a:r>
            <a:r>
              <a:rPr lang="ru-RU" sz="3200" dirty="0" smtClean="0"/>
              <a:t/>
            </a:r>
            <a:br>
              <a:rPr lang="ru-RU" sz="3200" dirty="0" smtClean="0"/>
            </a:br>
            <a:r>
              <a:rPr lang="ru-RU" sz="3200" dirty="0" smtClean="0"/>
              <a:t> </a:t>
            </a:r>
          </a:p>
          <a:p>
            <a:pPr marL="742950" indent="-742950">
              <a:buNone/>
            </a:pPr>
            <a:r>
              <a:rPr lang="ru-RU" sz="3200" dirty="0" smtClean="0">
                <a:hlinkClick r:id="rId11"/>
              </a:rPr>
              <a:t>AVITO.RU. Работа</a:t>
            </a:r>
            <a:r>
              <a:rPr lang="ru-RU" sz="3200" dirty="0" smtClean="0"/>
              <a:t> - сайт, содержащий обширную базу вакансий и резюме, способствующий трудоустройству и подбору персонала. </a:t>
            </a:r>
            <a:r>
              <a:rPr lang="ru-RU" sz="3200" dirty="0" smtClean="0">
                <a:solidFill>
                  <a:srgbClr val="FF0000"/>
                </a:solidFill>
              </a:rPr>
              <a:t>НЕ ОЧЕНЬ УДОБНЫЙ САЙТ.</a:t>
            </a:r>
          </a:p>
          <a:p>
            <a:pPr marL="742950" indent="-742950">
              <a:buNone/>
            </a:pPr>
            <a:endParaRPr lang="ru-RU" sz="3200" dirty="0" smtClean="0"/>
          </a:p>
          <a:p>
            <a:pPr marL="742950" indent="-742950">
              <a:buNone/>
            </a:pPr>
            <a:r>
              <a:rPr lang="ru-RU" sz="4800" dirty="0" smtClean="0">
                <a:latin typeface="Arial Black" pitchFamily="34" charset="0"/>
                <a:hlinkClick r:id="rId12"/>
              </a:rPr>
              <a:t>CAREERJET.RU</a:t>
            </a:r>
            <a:r>
              <a:rPr lang="ru-RU" sz="3200" dirty="0" smtClean="0">
                <a:latin typeface="Arial Black" pitchFamily="34" charset="0"/>
              </a:rPr>
              <a:t> </a:t>
            </a:r>
            <a:r>
              <a:rPr lang="ru-RU" sz="3200" dirty="0" smtClean="0"/>
              <a:t>- это система поиска работы. Она предоставляет доступ к огромному перечню вакансий, опубликованных в Интернете на страницах компаний, </a:t>
            </a:r>
            <a:r>
              <a:rPr lang="ru-RU" sz="3200" dirty="0" err="1" smtClean="0"/>
              <a:t>рекрутинговых</a:t>
            </a:r>
            <a:r>
              <a:rPr lang="ru-RU" sz="3200" dirty="0" smtClean="0"/>
              <a:t> агентств и сайтов, содержащих вакансии. А также на сайте существует возможность размещения резюме</a:t>
            </a:r>
            <a:r>
              <a:rPr lang="ru-RU" sz="3200" dirty="0" smtClean="0">
                <a:solidFill>
                  <a:srgbClr val="FF0000"/>
                </a:solidFill>
              </a:rPr>
              <a:t>. ОЧЕНЬ УДОБНЫЙ САЙТ, ЕСТЬ ПОДПИСКА НА УВЕДОМЛЕНИЯ.</a:t>
            </a:r>
          </a:p>
          <a:p>
            <a:pPr>
              <a:buNone/>
            </a:pPr>
            <a:endParaRPr lang="ru-RU" dirty="0" smtClean="0"/>
          </a:p>
          <a:p>
            <a:pPr marL="742950" indent="-742950">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smtClean="0"/>
              <a:t>НЕМНОГО </a:t>
            </a:r>
            <a:r>
              <a:rPr lang="ru-RU" b="1" dirty="0" smtClean="0"/>
              <a:t>СТАТИСТИКИ</a:t>
            </a:r>
            <a:r>
              <a:rPr lang="ru-RU" b="1" dirty="0" smtClean="0"/>
              <a:t> </a:t>
            </a:r>
            <a:r>
              <a:rPr lang="ru-RU" dirty="0" smtClean="0"/>
              <a:t/>
            </a:r>
            <a:br>
              <a:rPr lang="ru-RU" dirty="0" smtClean="0"/>
            </a:br>
            <a:r>
              <a:rPr lang="ru-RU" dirty="0" smtClean="0"/>
              <a:t>Сайт </a:t>
            </a:r>
            <a:r>
              <a:rPr lang="ru-RU" dirty="0" smtClean="0">
                <a:latin typeface="Arial Black" pitchFamily="34" charset="0"/>
                <a:hlinkClick r:id="rId3"/>
              </a:rPr>
              <a:t>CAREER.RU</a:t>
            </a:r>
            <a:endParaRPr lang="ru-RU" dirty="0"/>
          </a:p>
        </p:txBody>
      </p:sp>
      <p:graphicFrame>
        <p:nvGraphicFramePr>
          <p:cNvPr id="4" name="Содержимое 3"/>
          <p:cNvGraphicFramePr>
            <a:graphicFrameLocks noGrp="1"/>
          </p:cNvGraphicFramePr>
          <p:nvPr>
            <p:ph sz="quarter" idx="1"/>
          </p:nvPr>
        </p:nvGraphicFramePr>
        <p:xfrm>
          <a:off x="457200" y="1268760"/>
          <a:ext cx="7467600" cy="5040560"/>
        </p:xfrm>
        <a:graphic>
          <a:graphicData uri="http://schemas.openxmlformats.org/drawingml/2006/table">
            <a:tbl>
              <a:tblPr firstRow="1" bandRow="1">
                <a:tableStyleId>{5C22544A-7EE6-4342-B048-85BDC9FD1C3A}</a:tableStyleId>
              </a:tblPr>
              <a:tblGrid>
                <a:gridCol w="2489200"/>
                <a:gridCol w="2489200"/>
                <a:gridCol w="2489200"/>
              </a:tblGrid>
              <a:tr h="1640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КАКУЮ РАБОТУ ИЩУТ МОЛОДЫЕ СОИСКАТЕЛИ?</a:t>
                      </a:r>
                    </a:p>
                    <a:p>
                      <a:endParaRPr lang="ru-RU" dirty="0"/>
                    </a:p>
                  </a:txBody>
                  <a:tcPr/>
                </a:tc>
                <a:tc>
                  <a:txBody>
                    <a:bodyPr/>
                    <a:lstStyle/>
                    <a:p>
                      <a:r>
                        <a:rPr lang="ru-RU" dirty="0" smtClean="0"/>
                        <a:t>Начинающий специалист </a:t>
                      </a:r>
                      <a:endParaRPr lang="ru-RU" dirty="0"/>
                    </a:p>
                  </a:txBody>
                  <a:tcPr/>
                </a:tc>
                <a:tc>
                  <a:txBody>
                    <a:bodyPr/>
                    <a:lstStyle/>
                    <a:p>
                      <a:endParaRPr lang="ru-RU" sz="3200" b="1" dirty="0" smtClean="0">
                        <a:solidFill>
                          <a:srgbClr val="FF0000"/>
                        </a:solidFill>
                      </a:endParaRPr>
                    </a:p>
                    <a:p>
                      <a:r>
                        <a:rPr lang="ru-RU" sz="4000" b="1" dirty="0" smtClean="0">
                          <a:solidFill>
                            <a:srgbClr val="0070C0"/>
                          </a:solidFill>
                        </a:rPr>
                        <a:t>26,4%</a:t>
                      </a:r>
                      <a:endParaRPr lang="ru-RU" sz="4000" dirty="0">
                        <a:solidFill>
                          <a:srgbClr val="0070C0"/>
                        </a:solidFill>
                      </a:endParaRPr>
                    </a:p>
                  </a:txBody>
                  <a:tcPr/>
                </a:tc>
              </a:tr>
              <a:tr h="415775">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КАКИХ МОЛОДЫХ СПЕЦИАЛИСТОВ ИЩУТ РАБОТОДАТЕЛИ?</a:t>
                      </a:r>
                    </a:p>
                    <a:p>
                      <a:endParaRPr lang="ru-RU" dirty="0"/>
                    </a:p>
                  </a:txBody>
                  <a:tcPr/>
                </a:tc>
                <a:tc>
                  <a:txBody>
                    <a:bodyPr/>
                    <a:lstStyle/>
                    <a:p>
                      <a:r>
                        <a:rPr lang="ru-RU" dirty="0" smtClean="0"/>
                        <a:t>Официант </a:t>
                      </a:r>
                      <a:endParaRPr lang="ru-RU" dirty="0"/>
                    </a:p>
                  </a:txBody>
                  <a:tcPr/>
                </a:tc>
                <a:tc>
                  <a:txBody>
                    <a:bodyPr/>
                    <a:lstStyle/>
                    <a:p>
                      <a:r>
                        <a:rPr lang="ru-RU" dirty="0" smtClean="0"/>
                        <a:t>4.06%</a:t>
                      </a:r>
                      <a:endParaRPr lang="ru-RU" dirty="0"/>
                    </a:p>
                  </a:txBody>
                  <a:tcPr/>
                </a:tc>
              </a:tr>
              <a:tr h="717639">
                <a:tc vMerge="1">
                  <a:txBody>
                    <a:bodyPr/>
                    <a:lstStyle/>
                    <a:p>
                      <a:endParaRPr lang="ru-RU" dirty="0"/>
                    </a:p>
                  </a:txBody>
                  <a:tcPr/>
                </a:tc>
                <a:tc>
                  <a:txBody>
                    <a:bodyPr/>
                    <a:lstStyle/>
                    <a:p>
                      <a:r>
                        <a:rPr lang="ru-RU" dirty="0" smtClean="0"/>
                        <a:t>Менеджер по продажам </a:t>
                      </a:r>
                      <a:endParaRPr lang="ru-RU" dirty="0"/>
                    </a:p>
                  </a:txBody>
                  <a:tcPr/>
                </a:tc>
                <a:tc>
                  <a:txBody>
                    <a:bodyPr/>
                    <a:lstStyle/>
                    <a:p>
                      <a:r>
                        <a:rPr lang="ru-RU" dirty="0" smtClean="0"/>
                        <a:t>3,6%</a:t>
                      </a:r>
                      <a:endParaRPr lang="ru-RU" dirty="0"/>
                    </a:p>
                  </a:txBody>
                  <a:tcPr/>
                </a:tc>
              </a:tr>
              <a:tr h="415775">
                <a:tc vMerge="1">
                  <a:txBody>
                    <a:bodyPr/>
                    <a:lstStyle/>
                    <a:p>
                      <a:endParaRPr lang="ru-RU" dirty="0"/>
                    </a:p>
                  </a:txBody>
                  <a:tcPr/>
                </a:tc>
                <a:tc>
                  <a:txBody>
                    <a:bodyPr/>
                    <a:lstStyle/>
                    <a:p>
                      <a:r>
                        <a:rPr lang="ru-RU" dirty="0" smtClean="0"/>
                        <a:t>Повар</a:t>
                      </a:r>
                      <a:endParaRPr lang="ru-RU" dirty="0"/>
                    </a:p>
                  </a:txBody>
                  <a:tcPr/>
                </a:tc>
                <a:tc>
                  <a:txBody>
                    <a:bodyPr/>
                    <a:lstStyle/>
                    <a:p>
                      <a:r>
                        <a:rPr lang="ru-RU" dirty="0" smtClean="0"/>
                        <a:t>3,0%</a:t>
                      </a:r>
                      <a:endParaRPr lang="ru-RU" dirty="0"/>
                    </a:p>
                  </a:txBody>
                  <a:tcPr/>
                </a:tc>
              </a:tr>
              <a:tr h="415775">
                <a:tc vMerge="1">
                  <a:txBody>
                    <a:bodyPr/>
                    <a:lstStyle/>
                    <a:p>
                      <a:endParaRPr lang="ru-RU"/>
                    </a:p>
                  </a:txBody>
                  <a:tcPr/>
                </a:tc>
                <a:tc>
                  <a:txBody>
                    <a:bodyPr/>
                    <a:lstStyle/>
                    <a:p>
                      <a:r>
                        <a:rPr lang="ru-RU" dirty="0" smtClean="0"/>
                        <a:t>…………………….</a:t>
                      </a:r>
                      <a:endParaRPr lang="ru-RU" dirty="0"/>
                    </a:p>
                  </a:txBody>
                  <a:tcPr/>
                </a:tc>
                <a:tc>
                  <a:txBody>
                    <a:bodyPr/>
                    <a:lstStyle/>
                    <a:p>
                      <a:r>
                        <a:rPr lang="ru-RU" dirty="0" smtClean="0"/>
                        <a:t>…………….</a:t>
                      </a:r>
                      <a:endParaRPr lang="ru-RU" dirty="0"/>
                    </a:p>
                  </a:txBody>
                  <a:tcPr/>
                </a:tc>
              </a:tr>
              <a:tr h="717639">
                <a:tc vMerge="1">
                  <a:txBody>
                    <a:bodyPr/>
                    <a:lstStyle/>
                    <a:p>
                      <a:endParaRPr lang="ru-RU" dirty="0"/>
                    </a:p>
                  </a:txBody>
                  <a:tcPr/>
                </a:tc>
                <a:tc>
                  <a:txBody>
                    <a:bodyPr/>
                    <a:lstStyle/>
                    <a:p>
                      <a:r>
                        <a:rPr lang="ru-RU" dirty="0" smtClean="0"/>
                        <a:t>Начинающий специалист </a:t>
                      </a:r>
                      <a:endParaRPr lang="ru-RU" dirty="0"/>
                    </a:p>
                  </a:txBody>
                  <a:tcPr/>
                </a:tc>
                <a:tc>
                  <a:txBody>
                    <a:bodyPr/>
                    <a:lstStyle/>
                    <a:p>
                      <a:r>
                        <a:rPr lang="ru-RU" sz="3600" b="1" dirty="0" smtClean="0">
                          <a:solidFill>
                            <a:srgbClr val="00B050"/>
                          </a:solidFill>
                        </a:rPr>
                        <a:t>1,4%</a:t>
                      </a:r>
                      <a:endParaRPr lang="ru-RU" sz="3600" b="1" dirty="0">
                        <a:solidFill>
                          <a:srgbClr val="00B050"/>
                        </a:solidFill>
                      </a:endParaRPr>
                    </a:p>
                  </a:txBody>
                  <a:tcPr/>
                </a:tc>
              </a:tr>
              <a:tr h="717639">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приоритете – </a:t>
                      </a:r>
                      <a:r>
                        <a:rPr lang="en-US" dirty="0" smtClean="0"/>
                        <a:t>IT-</a:t>
                      </a:r>
                      <a:r>
                        <a:rPr lang="ru-RU" dirty="0" smtClean="0"/>
                        <a:t>технологии</a:t>
                      </a:r>
                    </a:p>
                  </a:txBody>
                  <a:tcPr/>
                </a:tc>
                <a:tc>
                  <a:txBody>
                    <a:bodyPr/>
                    <a:lstStyle/>
                    <a:p>
                      <a:endParaRPr lang="ru-RU"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Arial Black" pitchFamily="34" charset="0"/>
              </a:rPr>
              <a:t>hh.ru </a:t>
            </a:r>
            <a:r>
              <a:rPr lang="ru-RU" dirty="0" smtClean="0"/>
              <a:t/>
            </a:r>
            <a:br>
              <a:rPr lang="ru-RU" dirty="0" smtClean="0"/>
            </a:br>
            <a:r>
              <a:rPr lang="en-US" dirty="0" smtClean="0"/>
              <a:t>(</a:t>
            </a:r>
            <a:r>
              <a:rPr lang="en-US" dirty="0" err="1" smtClean="0"/>
              <a:t>HendHanter</a:t>
            </a:r>
            <a:r>
              <a:rPr lang="en-US" dirty="0" smtClean="0"/>
              <a:t>-</a:t>
            </a:r>
            <a:r>
              <a:rPr lang="ru-RU" dirty="0" smtClean="0"/>
              <a:t>голова-охотник)</a:t>
            </a:r>
            <a:endParaRPr lang="ru-RU" dirty="0"/>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395536" y="1412776"/>
            <a:ext cx="3744416" cy="224031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67545" y="3789040"/>
            <a:ext cx="3744416" cy="260223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4572000" y="2132856"/>
            <a:ext cx="3918763" cy="3096344"/>
          </a:xfrm>
          <a:prstGeom prst="rect">
            <a:avLst/>
          </a:prstGeom>
          <a:noFill/>
          <a:ln w="9525">
            <a:noFill/>
            <a:miter lim="800000"/>
            <a:headEnd/>
            <a:tailEnd/>
          </a:ln>
        </p:spPr>
      </p:pic>
      <p:sp>
        <p:nvSpPr>
          <p:cNvPr id="11" name="Овал 10"/>
          <p:cNvSpPr/>
          <p:nvPr/>
        </p:nvSpPr>
        <p:spPr>
          <a:xfrm>
            <a:off x="1979712" y="1988840"/>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flipV="1">
            <a:off x="2699792" y="5949280"/>
            <a:ext cx="792088" cy="1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6948264" y="3284984"/>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b="1" dirty="0" smtClean="0"/>
              <a:t>Анкета обратной связи</a:t>
            </a:r>
            <a:endParaRPr lang="ru-RU" b="1" dirty="0"/>
          </a:p>
        </p:txBody>
      </p:sp>
      <p:sp>
        <p:nvSpPr>
          <p:cNvPr id="3" name="Содержимое 2"/>
          <p:cNvSpPr>
            <a:spLocks noGrp="1"/>
          </p:cNvSpPr>
          <p:nvPr>
            <p:ph sz="quarter" idx="1"/>
          </p:nvPr>
        </p:nvSpPr>
        <p:spPr>
          <a:xfrm>
            <a:off x="457200" y="980728"/>
            <a:ext cx="7931224" cy="5493224"/>
          </a:xfrm>
        </p:spPr>
        <p:txBody>
          <a:bodyPr>
            <a:normAutofit fontScale="40000" lnSpcReduction="20000"/>
          </a:bodyPr>
          <a:lstStyle/>
          <a:p>
            <a:pPr>
              <a:buNone/>
            </a:pPr>
            <a:r>
              <a:rPr lang="ru-RU" sz="2900" i="1" dirty="0" smtClean="0"/>
              <a:t>Пожалуйста, оцените мероприятие, отвечая на предложенные Вам вопросы, по 5 бальной шкале, где 1 – соответствует минимальной оценке, а 5 – максимальной. </a:t>
            </a:r>
            <a:endParaRPr lang="ru-RU" sz="2900" dirty="0" smtClean="0"/>
          </a:p>
          <a:p>
            <a:pPr lvl="0">
              <a:buNone/>
            </a:pPr>
            <a:r>
              <a:rPr lang="ru-RU" sz="3500" b="1" dirty="0" smtClean="0">
                <a:solidFill>
                  <a:schemeClr val="accent1">
                    <a:lumMod val="75000"/>
                  </a:schemeClr>
                </a:solidFill>
              </a:rPr>
              <a:t>1.</a:t>
            </a:r>
            <a:r>
              <a:rPr lang="ru-RU" sz="3500" dirty="0" smtClean="0"/>
              <a:t> Общая оценка мероприятия: 1 2 3 4 5</a:t>
            </a:r>
          </a:p>
          <a:p>
            <a:pPr lvl="0">
              <a:buNone/>
            </a:pPr>
            <a:r>
              <a:rPr lang="ru-RU" sz="3500" b="1" dirty="0" smtClean="0">
                <a:solidFill>
                  <a:schemeClr val="accent1">
                    <a:lumMod val="75000"/>
                  </a:schemeClr>
                </a:solidFill>
              </a:rPr>
              <a:t>2.</a:t>
            </a:r>
            <a:r>
              <a:rPr lang="ru-RU" sz="3500" dirty="0" smtClean="0"/>
              <a:t> Насколько мероприятие совпало с Вашими ожиданиями: 1 2 3 4 5</a:t>
            </a:r>
          </a:p>
          <a:p>
            <a:pPr lvl="0">
              <a:buNone/>
            </a:pPr>
            <a:r>
              <a:rPr lang="ru-RU" sz="3500" b="1" dirty="0" smtClean="0">
                <a:solidFill>
                  <a:schemeClr val="accent1">
                    <a:lumMod val="75000"/>
                  </a:schemeClr>
                </a:solidFill>
              </a:rPr>
              <a:t>3.</a:t>
            </a:r>
            <a:r>
              <a:rPr lang="ru-RU" sz="3500" dirty="0" smtClean="0"/>
              <a:t> Насколько материал мероприятия обладает для вас:</a:t>
            </a:r>
          </a:p>
          <a:p>
            <a:pPr lvl="0">
              <a:buNone/>
            </a:pPr>
            <a:r>
              <a:rPr lang="ru-RU" sz="3500" b="1" dirty="0" smtClean="0">
                <a:solidFill>
                  <a:schemeClr val="accent1">
                    <a:lumMod val="75000"/>
                  </a:schemeClr>
                </a:solidFill>
              </a:rPr>
              <a:t>	А.</a:t>
            </a:r>
            <a:r>
              <a:rPr lang="ru-RU" sz="3500" dirty="0" smtClean="0"/>
              <a:t> практической ценностью 1 2 3 4 5</a:t>
            </a:r>
          </a:p>
          <a:p>
            <a:pPr lvl="0">
              <a:buNone/>
            </a:pPr>
            <a:r>
              <a:rPr lang="ru-RU" sz="3500" b="1" dirty="0" smtClean="0">
                <a:solidFill>
                  <a:schemeClr val="accent1">
                    <a:lumMod val="75000"/>
                  </a:schemeClr>
                </a:solidFill>
              </a:rPr>
              <a:t>	Б. </a:t>
            </a:r>
            <a:r>
              <a:rPr lang="ru-RU" sz="3500" dirty="0" smtClean="0"/>
              <a:t>новизной 1 2 3 4 5</a:t>
            </a:r>
          </a:p>
          <a:p>
            <a:pPr lvl="0">
              <a:buNone/>
            </a:pPr>
            <a:r>
              <a:rPr lang="ru-RU" sz="3500" b="1" dirty="0" smtClean="0">
                <a:solidFill>
                  <a:schemeClr val="accent1">
                    <a:lumMod val="75000"/>
                  </a:schemeClr>
                </a:solidFill>
              </a:rPr>
              <a:t>4.</a:t>
            </a:r>
            <a:r>
              <a:rPr lang="ru-RU" sz="3500" dirty="0" smtClean="0">
                <a:solidFill>
                  <a:schemeClr val="accent1">
                    <a:lumMod val="75000"/>
                  </a:schemeClr>
                </a:solidFill>
              </a:rPr>
              <a:t> </a:t>
            </a:r>
            <a:r>
              <a:rPr lang="ru-RU" sz="3500" dirty="0" smtClean="0"/>
              <a:t>Какие мероприятия    по трудоустройству Вам бы хотелось добавить:</a:t>
            </a:r>
          </a:p>
          <a:p>
            <a:pPr lvl="0">
              <a:buNone/>
            </a:pPr>
            <a:r>
              <a:rPr lang="ru-RU" sz="3500" b="1" dirty="0" smtClean="0">
                <a:solidFill>
                  <a:schemeClr val="accent1">
                    <a:lumMod val="75000"/>
                  </a:schemeClr>
                </a:solidFill>
              </a:rPr>
              <a:t>	А. </a:t>
            </a:r>
            <a:r>
              <a:rPr lang="ru-RU" sz="3500" dirty="0" smtClean="0"/>
              <a:t>Встреча с выпускниками колледжа</a:t>
            </a:r>
          </a:p>
          <a:p>
            <a:pPr lvl="0">
              <a:buNone/>
            </a:pPr>
            <a:r>
              <a:rPr lang="ru-RU" sz="3500" b="1" dirty="0" smtClean="0">
                <a:solidFill>
                  <a:schemeClr val="accent1">
                    <a:lumMod val="75000"/>
                  </a:schemeClr>
                </a:solidFill>
              </a:rPr>
              <a:t>	Б.</a:t>
            </a:r>
            <a:r>
              <a:rPr lang="ru-RU" sz="3500" dirty="0" smtClean="0"/>
              <a:t> Встреча с работниками практического здравоохранения</a:t>
            </a:r>
          </a:p>
          <a:p>
            <a:pPr lvl="0">
              <a:buNone/>
            </a:pPr>
            <a:r>
              <a:rPr lang="ru-RU" sz="3500" b="1" dirty="0" smtClean="0">
                <a:solidFill>
                  <a:schemeClr val="accent1">
                    <a:lumMod val="75000"/>
                  </a:schemeClr>
                </a:solidFill>
              </a:rPr>
              <a:t>	В. </a:t>
            </a:r>
            <a:r>
              <a:rPr lang="ru-RU" sz="3500" dirty="0" smtClean="0"/>
              <a:t>Ярмарка Вакансий</a:t>
            </a:r>
          </a:p>
          <a:p>
            <a:pPr lvl="0">
              <a:buNone/>
            </a:pPr>
            <a:r>
              <a:rPr lang="ru-RU" sz="3500" b="1" dirty="0" smtClean="0">
                <a:solidFill>
                  <a:schemeClr val="accent1">
                    <a:lumMod val="75000"/>
                  </a:schemeClr>
                </a:solidFill>
              </a:rPr>
              <a:t>	Г.</a:t>
            </a:r>
            <a:r>
              <a:rPr lang="ru-RU" sz="3500" dirty="0" smtClean="0"/>
              <a:t> Информационный стенд по трудоустройству </a:t>
            </a:r>
          </a:p>
          <a:p>
            <a:pPr lvl="0">
              <a:buNone/>
            </a:pPr>
            <a:r>
              <a:rPr lang="ru-RU" sz="3500" b="1" dirty="0" smtClean="0">
                <a:solidFill>
                  <a:schemeClr val="accent1">
                    <a:lumMod val="75000"/>
                  </a:schemeClr>
                </a:solidFill>
              </a:rPr>
              <a:t>	Д. </a:t>
            </a:r>
            <a:r>
              <a:rPr lang="ru-RU" sz="3500" dirty="0" smtClean="0"/>
              <a:t>Ваши предложения_________________________________________________________________</a:t>
            </a:r>
          </a:p>
          <a:p>
            <a:pPr lvl="0">
              <a:buNone/>
            </a:pPr>
            <a:r>
              <a:rPr lang="ru-RU" sz="3500" b="1" dirty="0" smtClean="0">
                <a:solidFill>
                  <a:schemeClr val="accent1">
                    <a:lumMod val="75000"/>
                  </a:schemeClr>
                </a:solidFill>
              </a:rPr>
              <a:t>5. </a:t>
            </a:r>
            <a:r>
              <a:rPr lang="ru-RU" sz="3500" dirty="0" smtClean="0"/>
              <a:t>По какой теме  Вам бы хотелось участвовать в </a:t>
            </a:r>
            <a:r>
              <a:rPr lang="ru-RU" sz="3500" dirty="0" err="1" smtClean="0"/>
              <a:t>Вебинаре</a:t>
            </a:r>
            <a:r>
              <a:rPr lang="ru-RU" sz="3500" dirty="0" smtClean="0"/>
              <a:t>:</a:t>
            </a:r>
          </a:p>
          <a:p>
            <a:pPr lvl="0">
              <a:buNone/>
            </a:pPr>
            <a:r>
              <a:rPr lang="ru-RU" sz="3500" b="1" dirty="0" smtClean="0">
                <a:solidFill>
                  <a:schemeClr val="accent1">
                    <a:lumMod val="75000"/>
                  </a:schemeClr>
                </a:solidFill>
              </a:rPr>
              <a:t>	А. </a:t>
            </a:r>
            <a:r>
              <a:rPr lang="ru-RU" sz="3500" dirty="0" smtClean="0"/>
              <a:t>Правовое обеспечение трудовой деятельности молодого специалиста</a:t>
            </a:r>
          </a:p>
          <a:p>
            <a:pPr lvl="0">
              <a:buNone/>
            </a:pPr>
            <a:r>
              <a:rPr lang="ru-RU" sz="3500" b="1" dirty="0" smtClean="0">
                <a:solidFill>
                  <a:schemeClr val="accent1">
                    <a:lumMod val="75000"/>
                  </a:schemeClr>
                </a:solidFill>
              </a:rPr>
              <a:t>	Б. </a:t>
            </a:r>
            <a:r>
              <a:rPr lang="ru-RU" sz="3500" dirty="0" smtClean="0"/>
              <a:t>Как научиться успешно  решать вопросы на работе</a:t>
            </a:r>
          </a:p>
          <a:p>
            <a:pPr lvl="0">
              <a:buNone/>
            </a:pPr>
            <a:r>
              <a:rPr lang="ru-RU" sz="3500" b="1" dirty="0" smtClean="0">
                <a:solidFill>
                  <a:schemeClr val="accent1">
                    <a:lumMod val="75000"/>
                  </a:schemeClr>
                </a:solidFill>
              </a:rPr>
              <a:t>	В. </a:t>
            </a:r>
            <a:r>
              <a:rPr lang="ru-RU" sz="3500" dirty="0" smtClean="0"/>
              <a:t>Как организовать свое время, что бы все успевать</a:t>
            </a:r>
          </a:p>
          <a:p>
            <a:pPr lvl="0">
              <a:buNone/>
            </a:pPr>
            <a:r>
              <a:rPr lang="ru-RU" sz="3500" b="1" dirty="0" smtClean="0">
                <a:solidFill>
                  <a:schemeClr val="accent1">
                    <a:lumMod val="75000"/>
                  </a:schemeClr>
                </a:solidFill>
              </a:rPr>
              <a:t>	Г.</a:t>
            </a:r>
            <a:r>
              <a:rPr lang="ru-RU" sz="3500" dirty="0" smtClean="0"/>
              <a:t> Ваши предложения_________________________________________________________________</a:t>
            </a:r>
          </a:p>
          <a:p>
            <a:pPr>
              <a:buNone/>
            </a:pPr>
            <a:endParaRPr lang="ru-RU" b="1" i="1" dirty="0" smtClean="0"/>
          </a:p>
          <a:p>
            <a:pPr algn="ctr">
              <a:buNone/>
            </a:pPr>
            <a:endParaRPr lang="ru-RU" b="1" i="1" dirty="0" smtClean="0"/>
          </a:p>
          <a:p>
            <a:pPr algn="ctr">
              <a:buNone/>
            </a:pPr>
            <a:endParaRPr lang="ru-RU" b="1" i="1" dirty="0" smtClean="0"/>
          </a:p>
          <a:p>
            <a:pPr algn="ctr">
              <a:buNone/>
            </a:pPr>
            <a:r>
              <a:rPr lang="ru-RU" b="1" i="1" dirty="0" smtClean="0"/>
              <a:t>СПАСИБО ЗА УЧАСТИЕ В МЕРОПРИЯТИИ! ЖЕЛАЕМ УСПЕХОВ! </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b="1" dirty="0" smtClean="0"/>
              <a:t>Анализ обратной связи</a:t>
            </a:r>
            <a:endParaRPr lang="ru-RU" b="1" dirty="0"/>
          </a:p>
        </p:txBody>
      </p:sp>
      <p:sp>
        <p:nvSpPr>
          <p:cNvPr id="3" name="Содержимое 2"/>
          <p:cNvSpPr>
            <a:spLocks noGrp="1"/>
          </p:cNvSpPr>
          <p:nvPr>
            <p:ph sz="quarter" idx="1"/>
          </p:nvPr>
        </p:nvSpPr>
        <p:spPr>
          <a:xfrm>
            <a:off x="457200" y="1124744"/>
            <a:ext cx="7467600" cy="5349208"/>
          </a:xfrm>
        </p:spPr>
        <p:txBody>
          <a:bodyPr>
            <a:normAutofit fontScale="62500" lnSpcReduction="20000"/>
          </a:bodyPr>
          <a:lstStyle/>
          <a:p>
            <a:pPr lvl="0">
              <a:buNone/>
            </a:pPr>
            <a:r>
              <a:rPr lang="ru-RU" b="1" dirty="0" smtClean="0">
                <a:solidFill>
                  <a:schemeClr val="accent1">
                    <a:lumMod val="75000"/>
                  </a:schemeClr>
                </a:solidFill>
              </a:rPr>
              <a:t>В АНКЕТИРОВАНИИ ОБРАТНОЙ СВЯЗИ ПРИНЯЛИ УЧАСТИЕ </a:t>
            </a:r>
          </a:p>
          <a:p>
            <a:pPr lvl="0" algn="ctr">
              <a:buNone/>
            </a:pPr>
            <a:r>
              <a:rPr lang="ru-RU" b="1" dirty="0" smtClean="0">
                <a:solidFill>
                  <a:schemeClr val="accent1">
                    <a:lumMod val="75000"/>
                  </a:schemeClr>
                </a:solidFill>
              </a:rPr>
              <a:t>64 ЧЕЛ.</a:t>
            </a:r>
          </a:p>
          <a:p>
            <a:pPr lvl="0">
              <a:buNone/>
            </a:pPr>
            <a:r>
              <a:rPr lang="ru-RU" b="1" dirty="0" smtClean="0">
                <a:solidFill>
                  <a:schemeClr val="accent1">
                    <a:lumMod val="75000"/>
                  </a:schemeClr>
                </a:solidFill>
              </a:rPr>
              <a:t>1.</a:t>
            </a:r>
            <a:r>
              <a:rPr lang="ru-RU" dirty="0" smtClean="0"/>
              <a:t> Общая оценка мероприятия: 4,05</a:t>
            </a:r>
          </a:p>
          <a:p>
            <a:pPr lvl="0">
              <a:buNone/>
            </a:pPr>
            <a:r>
              <a:rPr lang="ru-RU" b="1" dirty="0" smtClean="0">
                <a:solidFill>
                  <a:schemeClr val="accent1">
                    <a:lumMod val="75000"/>
                  </a:schemeClr>
                </a:solidFill>
              </a:rPr>
              <a:t>2.</a:t>
            </a:r>
            <a:r>
              <a:rPr lang="ru-RU" dirty="0" smtClean="0"/>
              <a:t> Насколько мероприятие совпало с Вашими ожиданиями: 3,4</a:t>
            </a:r>
          </a:p>
          <a:p>
            <a:pPr lvl="0">
              <a:buNone/>
            </a:pPr>
            <a:r>
              <a:rPr lang="ru-RU" b="1" dirty="0" smtClean="0">
                <a:solidFill>
                  <a:schemeClr val="accent1">
                    <a:lumMod val="75000"/>
                  </a:schemeClr>
                </a:solidFill>
              </a:rPr>
              <a:t>3.</a:t>
            </a:r>
            <a:r>
              <a:rPr lang="ru-RU" dirty="0" smtClean="0"/>
              <a:t> Насколько материал мероприятия обладает для вас:</a:t>
            </a:r>
          </a:p>
          <a:p>
            <a:pPr lvl="0">
              <a:buNone/>
            </a:pPr>
            <a:r>
              <a:rPr lang="ru-RU" b="1" dirty="0" smtClean="0">
                <a:solidFill>
                  <a:schemeClr val="accent1">
                    <a:lumMod val="75000"/>
                  </a:schemeClr>
                </a:solidFill>
              </a:rPr>
              <a:t>	А.</a:t>
            </a:r>
            <a:r>
              <a:rPr lang="ru-RU" dirty="0" smtClean="0"/>
              <a:t> практической ценностью 3,6</a:t>
            </a:r>
          </a:p>
          <a:p>
            <a:pPr lvl="0">
              <a:buNone/>
            </a:pPr>
            <a:r>
              <a:rPr lang="ru-RU" b="1" dirty="0" smtClean="0">
                <a:solidFill>
                  <a:schemeClr val="accent1">
                    <a:lumMod val="75000"/>
                  </a:schemeClr>
                </a:solidFill>
              </a:rPr>
              <a:t>	Б. </a:t>
            </a:r>
            <a:r>
              <a:rPr lang="ru-RU" dirty="0" smtClean="0"/>
              <a:t>новизной 2,9</a:t>
            </a:r>
          </a:p>
          <a:p>
            <a:pPr lvl="0">
              <a:buNone/>
            </a:pPr>
            <a:r>
              <a:rPr lang="ru-RU" b="1" dirty="0" smtClean="0">
                <a:solidFill>
                  <a:schemeClr val="accent1">
                    <a:lumMod val="75000"/>
                  </a:schemeClr>
                </a:solidFill>
              </a:rPr>
              <a:t>4.</a:t>
            </a:r>
            <a:r>
              <a:rPr lang="ru-RU" dirty="0" smtClean="0">
                <a:solidFill>
                  <a:schemeClr val="accent1">
                    <a:lumMod val="75000"/>
                  </a:schemeClr>
                </a:solidFill>
              </a:rPr>
              <a:t> </a:t>
            </a:r>
            <a:r>
              <a:rPr lang="ru-RU" dirty="0" smtClean="0"/>
              <a:t>Какие мероприятия    по трудоустройству Вам бы хотелось добавить:</a:t>
            </a:r>
          </a:p>
          <a:p>
            <a:pPr lvl="0">
              <a:buNone/>
            </a:pPr>
            <a:r>
              <a:rPr lang="ru-RU" b="1" dirty="0" smtClean="0">
                <a:solidFill>
                  <a:schemeClr val="accent1">
                    <a:lumMod val="75000"/>
                  </a:schemeClr>
                </a:solidFill>
              </a:rPr>
              <a:t>	А. </a:t>
            </a:r>
            <a:r>
              <a:rPr lang="ru-RU" dirty="0" smtClean="0"/>
              <a:t>Встреча с выпускниками колледжа 18 чел.</a:t>
            </a:r>
          </a:p>
          <a:p>
            <a:pPr lvl="0">
              <a:buNone/>
            </a:pPr>
            <a:r>
              <a:rPr lang="ru-RU" b="1" dirty="0" smtClean="0">
                <a:solidFill>
                  <a:schemeClr val="accent1">
                    <a:lumMod val="75000"/>
                  </a:schemeClr>
                </a:solidFill>
              </a:rPr>
              <a:t>	Б.</a:t>
            </a:r>
            <a:r>
              <a:rPr lang="ru-RU" dirty="0" smtClean="0"/>
              <a:t> Встреча с работниками практического здравоохранения 26 чел.</a:t>
            </a:r>
          </a:p>
          <a:p>
            <a:pPr lvl="0">
              <a:buNone/>
            </a:pPr>
            <a:r>
              <a:rPr lang="ru-RU" b="1" dirty="0" smtClean="0">
                <a:solidFill>
                  <a:schemeClr val="accent1">
                    <a:lumMod val="75000"/>
                  </a:schemeClr>
                </a:solidFill>
              </a:rPr>
              <a:t>	В. </a:t>
            </a:r>
            <a:r>
              <a:rPr lang="ru-RU" dirty="0" smtClean="0"/>
              <a:t>Ярмарка Вакансий 17 чел.</a:t>
            </a:r>
          </a:p>
          <a:p>
            <a:pPr lvl="0">
              <a:buNone/>
            </a:pPr>
            <a:r>
              <a:rPr lang="ru-RU" b="1" dirty="0" smtClean="0">
                <a:solidFill>
                  <a:schemeClr val="accent1">
                    <a:lumMod val="75000"/>
                  </a:schemeClr>
                </a:solidFill>
              </a:rPr>
              <a:t>	Г.</a:t>
            </a:r>
            <a:r>
              <a:rPr lang="ru-RU" dirty="0" smtClean="0"/>
              <a:t> Информационный стенд по трудоустройству 21 чел.</a:t>
            </a:r>
          </a:p>
          <a:p>
            <a:pPr lvl="0">
              <a:buNone/>
            </a:pPr>
            <a:r>
              <a:rPr lang="ru-RU" b="1" dirty="0" smtClean="0">
                <a:solidFill>
                  <a:schemeClr val="accent1">
                    <a:lumMod val="75000"/>
                  </a:schemeClr>
                </a:solidFill>
              </a:rPr>
              <a:t>	Д. </a:t>
            </a:r>
            <a:r>
              <a:rPr lang="ru-RU" dirty="0" smtClean="0"/>
              <a:t>Ваши предложения: </a:t>
            </a:r>
            <a:r>
              <a:rPr lang="ru-RU" i="1" dirty="0" smtClean="0"/>
              <a:t>Целевое направление по трудоустройству, Резюме (разбор вопросов).</a:t>
            </a:r>
          </a:p>
          <a:p>
            <a:pPr lvl="0">
              <a:buNone/>
            </a:pPr>
            <a:r>
              <a:rPr lang="ru-RU" b="1" dirty="0" smtClean="0">
                <a:solidFill>
                  <a:schemeClr val="accent1">
                    <a:lumMod val="75000"/>
                  </a:schemeClr>
                </a:solidFill>
              </a:rPr>
              <a:t>5. </a:t>
            </a:r>
            <a:r>
              <a:rPr lang="ru-RU" dirty="0" smtClean="0"/>
              <a:t>По какой теме  Вам бы хотелось участвовать в </a:t>
            </a:r>
            <a:r>
              <a:rPr lang="ru-RU" dirty="0" err="1" smtClean="0"/>
              <a:t>Вебинаре</a:t>
            </a:r>
            <a:r>
              <a:rPr lang="ru-RU" dirty="0" smtClean="0"/>
              <a:t>:</a:t>
            </a:r>
          </a:p>
          <a:p>
            <a:pPr lvl="0">
              <a:buNone/>
            </a:pPr>
            <a:r>
              <a:rPr lang="ru-RU" b="1" dirty="0" smtClean="0">
                <a:solidFill>
                  <a:schemeClr val="accent1">
                    <a:lumMod val="75000"/>
                  </a:schemeClr>
                </a:solidFill>
              </a:rPr>
              <a:t>	А. </a:t>
            </a:r>
            <a:r>
              <a:rPr lang="ru-RU" dirty="0" smtClean="0"/>
              <a:t>Правовое обеспечение трудовой деятельности молодого специалиста 10 чел.</a:t>
            </a:r>
          </a:p>
          <a:p>
            <a:pPr lvl="0">
              <a:buNone/>
            </a:pPr>
            <a:r>
              <a:rPr lang="ru-RU" b="1" dirty="0" smtClean="0">
                <a:solidFill>
                  <a:schemeClr val="accent1">
                    <a:lumMod val="75000"/>
                  </a:schemeClr>
                </a:solidFill>
              </a:rPr>
              <a:t>	Б. </a:t>
            </a:r>
            <a:r>
              <a:rPr lang="ru-RU" dirty="0" smtClean="0"/>
              <a:t>Как научиться успешно  решать вопросы на работе 23</a:t>
            </a:r>
          </a:p>
          <a:p>
            <a:pPr lvl="0">
              <a:buNone/>
            </a:pPr>
            <a:r>
              <a:rPr lang="ru-RU" b="1" dirty="0" smtClean="0">
                <a:solidFill>
                  <a:schemeClr val="accent1">
                    <a:lumMod val="75000"/>
                  </a:schemeClr>
                </a:solidFill>
              </a:rPr>
              <a:t>	В. </a:t>
            </a:r>
            <a:r>
              <a:rPr lang="ru-RU" dirty="0" smtClean="0"/>
              <a:t>Как организовать свое время, что бы все успевать 24</a:t>
            </a:r>
          </a:p>
          <a:p>
            <a:pPr lvl="0">
              <a:buNone/>
            </a:pPr>
            <a:r>
              <a:rPr lang="ru-RU" b="1" dirty="0" smtClean="0">
                <a:solidFill>
                  <a:schemeClr val="accent1">
                    <a:lumMod val="75000"/>
                  </a:schemeClr>
                </a:solidFill>
              </a:rPr>
              <a:t>	Г.</a:t>
            </a:r>
            <a:r>
              <a:rPr lang="ru-RU" dirty="0" smtClean="0"/>
              <a:t> Ваши предложения: «Как стать миллионером?»</a:t>
            </a:r>
          </a:p>
          <a:p>
            <a:pPr lvl="0">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en-US" b="1" dirty="0" smtClean="0"/>
              <a:t/>
            </a:r>
            <a:br>
              <a:rPr lang="en-US" b="1" dirty="0" smtClean="0"/>
            </a:br>
            <a:r>
              <a:rPr lang="ru-RU" b="1" dirty="0" smtClean="0"/>
              <a:t>предварительное анкетирование </a:t>
            </a:r>
            <a:br>
              <a:rPr lang="ru-RU" b="1" dirty="0" smtClean="0"/>
            </a:br>
            <a:r>
              <a:rPr lang="ru-RU" b="1" dirty="0" smtClean="0"/>
              <a:t>(</a:t>
            </a:r>
            <a:r>
              <a:rPr lang="ru-RU" sz="2200" b="1" dirty="0" smtClean="0"/>
              <a:t>январь 2019</a:t>
            </a:r>
            <a:r>
              <a:rPr lang="ru-RU" b="1" dirty="0" smtClean="0"/>
              <a:t>)</a:t>
            </a:r>
            <a:endParaRPr lang="ru-RU" b="1"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Анализ обратной связи</a:t>
            </a:r>
            <a:endParaRPr lang="ru-RU"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ctr"/>
            <a:r>
              <a:rPr lang="ru-RU" b="1" dirty="0" smtClean="0"/>
              <a:t>Анализ обратной связи</a:t>
            </a:r>
            <a:endParaRPr lang="ru-RU"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smtClean="0"/>
              <a:t>Анализ обратной связи</a:t>
            </a:r>
            <a:endParaRPr lang="ru-RU" dirty="0"/>
          </a:p>
        </p:txBody>
      </p:sp>
      <p:graphicFrame>
        <p:nvGraphicFramePr>
          <p:cNvPr id="4" name="Содержимое 3"/>
          <p:cNvGraphicFramePr>
            <a:graphicFrameLocks noGrp="1"/>
          </p:cNvGraphicFramePr>
          <p:nvPr>
            <p:ph sz="quarter" idx="1"/>
          </p:nvPr>
        </p:nvGraphicFramePr>
        <p:xfrm>
          <a:off x="457200" y="1124744"/>
          <a:ext cx="7467600" cy="53490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Анализ обратной связи</a:t>
            </a:r>
            <a:endParaRPr lang="ru-RU" dirty="0"/>
          </a:p>
        </p:txBody>
      </p:sp>
      <p:sp>
        <p:nvSpPr>
          <p:cNvPr id="3" name="Содержимое 2"/>
          <p:cNvSpPr>
            <a:spLocks noGrp="1"/>
          </p:cNvSpPr>
          <p:nvPr>
            <p:ph sz="quarter" idx="1"/>
          </p:nvPr>
        </p:nvSpPr>
        <p:spPr/>
        <p:txBody>
          <a:bodyPr/>
          <a:lstStyle/>
          <a:p>
            <a:pPr algn="ctr">
              <a:buNone/>
            </a:pPr>
            <a:r>
              <a:rPr lang="ru-RU" dirty="0" smtClean="0"/>
              <a:t>Предложения студентов</a:t>
            </a:r>
          </a:p>
          <a:p>
            <a:pPr algn="ctr">
              <a:buNone/>
            </a:pPr>
            <a:r>
              <a:rPr lang="ru-RU" dirty="0" smtClean="0">
                <a:solidFill>
                  <a:schemeClr val="accent1">
                    <a:lumMod val="75000"/>
                  </a:schemeClr>
                </a:solidFill>
              </a:rPr>
              <a:t>Мероприятия: </a:t>
            </a:r>
          </a:p>
          <a:p>
            <a:pPr>
              <a:buFont typeface="Wingdings" pitchFamily="2" charset="2"/>
              <a:buChar char="q"/>
            </a:pPr>
            <a:r>
              <a:rPr lang="ru-RU" dirty="0" smtClean="0"/>
              <a:t>Целевое направление по трудоустройству</a:t>
            </a:r>
          </a:p>
          <a:p>
            <a:pPr>
              <a:buFont typeface="Wingdings" pitchFamily="2" charset="2"/>
              <a:buChar char="q"/>
            </a:pPr>
            <a:r>
              <a:rPr lang="ru-RU" dirty="0" smtClean="0"/>
              <a:t>Практические советы по написанию резюме</a:t>
            </a:r>
          </a:p>
          <a:p>
            <a:pPr algn="ctr">
              <a:buNone/>
            </a:pPr>
            <a:r>
              <a:rPr lang="ru-RU" dirty="0" smtClean="0">
                <a:solidFill>
                  <a:schemeClr val="accent1">
                    <a:lumMod val="75000"/>
                  </a:schemeClr>
                </a:solidFill>
              </a:rPr>
              <a:t>Темы </a:t>
            </a:r>
            <a:r>
              <a:rPr lang="ru-RU" dirty="0" err="1" smtClean="0">
                <a:solidFill>
                  <a:schemeClr val="accent1">
                    <a:lumMod val="75000"/>
                  </a:schemeClr>
                </a:solidFill>
              </a:rPr>
              <a:t>вебинаров</a:t>
            </a:r>
            <a:r>
              <a:rPr lang="ru-RU" dirty="0" smtClean="0">
                <a:solidFill>
                  <a:schemeClr val="accent1">
                    <a:lumMod val="75000"/>
                  </a:schemeClr>
                </a:solidFill>
              </a:rPr>
              <a:t>:</a:t>
            </a:r>
          </a:p>
          <a:p>
            <a:pPr>
              <a:buFont typeface="Wingdings" pitchFamily="2" charset="2"/>
              <a:buChar char="q"/>
            </a:pPr>
            <a:r>
              <a:rPr lang="ru-RU" dirty="0" smtClean="0"/>
              <a:t>«Как стать миллионером?»</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1570186"/>
          </a:xfrm>
        </p:spPr>
        <p:txBody>
          <a:bodyPr/>
          <a:lstStyle/>
          <a:p>
            <a:pPr algn="ctr"/>
            <a:r>
              <a:rPr lang="ru-RU" b="1" dirty="0" smtClean="0"/>
              <a:t>Спасибо за внимание!</a:t>
            </a:r>
            <a:endParaRPr lang="ru-RU" b="1"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512" y="2636912"/>
            <a:ext cx="860432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1301006"/>
          </a:xfrm>
        </p:spPr>
        <p:txBody>
          <a:bodyPr>
            <a:noAutofit/>
          </a:bodyPr>
          <a:lstStyle/>
          <a:p>
            <a:pPr algn="ct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err="1" smtClean="0"/>
              <a:t>HeadHunter</a:t>
            </a:r>
            <a:r>
              <a:rPr lang="ru-RU" sz="4000" b="1" dirty="0" smtClean="0"/>
              <a:t> </a:t>
            </a:r>
            <a:br>
              <a:rPr lang="ru-RU" sz="4000" b="1" dirty="0" smtClean="0"/>
            </a:br>
            <a:endParaRPr lang="ru-RU" sz="4000" b="1" dirty="0"/>
          </a:p>
        </p:txBody>
      </p:sp>
      <p:sp>
        <p:nvSpPr>
          <p:cNvPr id="3" name="Содержимое 2"/>
          <p:cNvSpPr>
            <a:spLocks noGrp="1"/>
          </p:cNvSpPr>
          <p:nvPr>
            <p:ph sz="quarter" idx="1"/>
          </p:nvPr>
        </p:nvSpPr>
        <p:spPr>
          <a:xfrm>
            <a:off x="457200" y="1196752"/>
            <a:ext cx="7467600" cy="5277200"/>
          </a:xfrm>
        </p:spPr>
        <p:txBody>
          <a:bodyPr/>
          <a:lstStyle/>
          <a:p>
            <a:pPr>
              <a:buNone/>
            </a:pPr>
            <a:r>
              <a:rPr lang="ru-RU" sz="3200" dirty="0" smtClean="0"/>
              <a:t>   Российская интернет-компания по подбору персонала.</a:t>
            </a:r>
          </a:p>
          <a:p>
            <a:pPr>
              <a:buNone/>
            </a:pPr>
            <a:r>
              <a:rPr lang="ru-RU" sz="3200" dirty="0" smtClean="0"/>
              <a:t>   Крупнейший актив компании —</a:t>
            </a:r>
          </a:p>
          <a:p>
            <a:pPr algn="ctr">
              <a:buNone/>
            </a:pPr>
            <a:r>
              <a:rPr lang="ru-RU" sz="3200" dirty="0" smtClean="0"/>
              <a:t>сайты:</a:t>
            </a:r>
          </a:p>
          <a:p>
            <a:pPr>
              <a:buFont typeface="Wingdings" pitchFamily="2" charset="2"/>
              <a:buChar char="q"/>
            </a:pPr>
            <a:r>
              <a:rPr lang="ru-RU" sz="3200" dirty="0" smtClean="0"/>
              <a:t> </a:t>
            </a:r>
            <a:r>
              <a:rPr lang="ru-RU" sz="3200" dirty="0" err="1" smtClean="0"/>
              <a:t>hh.ru</a:t>
            </a:r>
            <a:r>
              <a:rPr lang="ru-RU" sz="3200" dirty="0" smtClean="0"/>
              <a:t>. </a:t>
            </a:r>
          </a:p>
          <a:p>
            <a:pPr>
              <a:buFont typeface="Wingdings" pitchFamily="2" charset="2"/>
              <a:buChar char="q"/>
            </a:pPr>
            <a:r>
              <a:rPr lang="ru-RU" sz="3200" dirty="0" smtClean="0"/>
              <a:t> </a:t>
            </a:r>
            <a:r>
              <a:rPr lang="ru-RU" sz="3200" dirty="0" err="1" smtClean="0"/>
              <a:t>Job.ru</a:t>
            </a:r>
            <a:r>
              <a:rPr lang="ru-RU" sz="3200" dirty="0" smtClean="0"/>
              <a:t>, </a:t>
            </a:r>
          </a:p>
          <a:p>
            <a:pPr>
              <a:buFont typeface="Wingdings" pitchFamily="2" charset="2"/>
              <a:buChar char="q"/>
            </a:pPr>
            <a:r>
              <a:rPr lang="ru-RU" sz="3200" dirty="0" err="1" smtClean="0"/>
              <a:t>Career.ru</a:t>
            </a:r>
            <a:r>
              <a:rPr lang="ru-RU" sz="3200" dirty="0" smtClean="0"/>
              <a:t> </a:t>
            </a:r>
          </a:p>
          <a:p>
            <a:pPr>
              <a:buFont typeface="Wingdings" pitchFamily="2" charset="2"/>
              <a:buChar char="q"/>
            </a:pPr>
            <a:r>
              <a:rPr lang="ru-RU" sz="3200" dirty="0" smtClean="0"/>
              <a:t> и проект </a:t>
            </a:r>
            <a:r>
              <a:rPr lang="ru-RU" sz="3200" dirty="0" err="1" smtClean="0"/>
              <a:t>Talantix.ru</a:t>
            </a:r>
            <a:r>
              <a:rPr lang="ru-RU" sz="3200" dirty="0" smtClean="0"/>
              <a:t> </a:t>
            </a:r>
          </a:p>
          <a:p>
            <a:endParaRPr lang="ru-RU" dirty="0"/>
          </a:p>
        </p:txBody>
      </p:sp>
      <p:pic>
        <p:nvPicPr>
          <p:cNvPr id="4" name="Рисунок 3" descr="https://upload.wikimedia.org/wikipedia/commons/thumb/7/79/HeadHunter_logo.png/220px-HeadHunter_logo.png">
            <a:hlinkClick r:id="rId2"/>
          </p:cNvPr>
          <p:cNvPicPr/>
          <p:nvPr/>
        </p:nvPicPr>
        <p:blipFill>
          <a:blip r:embed="rId3" cstate="print"/>
          <a:srcRect/>
          <a:stretch>
            <a:fillRect/>
          </a:stretch>
        </p:blipFill>
        <p:spPr bwMode="auto">
          <a:xfrm>
            <a:off x="5724128" y="3429000"/>
            <a:ext cx="187220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fontScale="90000"/>
          </a:bodyPr>
          <a:lstStyle/>
          <a:p>
            <a:pPr algn="ctr"/>
            <a:r>
              <a:rPr lang="ru-RU" b="1" dirty="0" err="1" smtClean="0"/>
              <a:t>Вебинар</a:t>
            </a:r>
            <a:r>
              <a:rPr lang="ru-RU" b="1" dirty="0" smtClean="0"/>
              <a:t> «Стажировка»</a:t>
            </a:r>
            <a:endParaRPr lang="ru-RU" b="1"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3528" y="692696"/>
            <a:ext cx="7632848" cy="6093149"/>
          </a:xfrm>
          <a:prstGeom prst="rect">
            <a:avLst/>
          </a:prstGeom>
          <a:noFill/>
          <a:ln w="9525">
            <a:noFill/>
            <a:miter lim="800000"/>
            <a:headEnd/>
            <a:tailEnd/>
          </a:ln>
        </p:spPr>
      </p:pic>
      <p:sp>
        <p:nvSpPr>
          <p:cNvPr id="5" name="Овал 4"/>
          <p:cNvSpPr/>
          <p:nvPr/>
        </p:nvSpPr>
        <p:spPr>
          <a:xfrm>
            <a:off x="4355976" y="4005064"/>
            <a:ext cx="165618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err="1" smtClean="0"/>
              <a:t>Вебинар</a:t>
            </a:r>
            <a:r>
              <a:rPr lang="ru-RU" b="1" dirty="0" smtClean="0"/>
              <a:t> </a:t>
            </a:r>
            <a:br>
              <a:rPr lang="ru-RU" b="1" dirty="0" smtClean="0"/>
            </a:br>
            <a:r>
              <a:rPr lang="ru-RU" b="1" dirty="0" smtClean="0"/>
              <a:t>«Как создать идеальное резюме и найти работу мечты»</a:t>
            </a:r>
            <a:endParaRPr lang="ru-RU" b="1"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827584" y="1145803"/>
            <a:ext cx="6912768" cy="5559676"/>
          </a:xfrm>
          <a:prstGeom prst="rect">
            <a:avLst/>
          </a:prstGeom>
          <a:noFill/>
          <a:ln w="9525">
            <a:noFill/>
            <a:miter lim="800000"/>
            <a:headEnd/>
            <a:tailEnd/>
          </a:ln>
        </p:spPr>
      </p:pic>
      <p:sp>
        <p:nvSpPr>
          <p:cNvPr id="5" name="Овал 4"/>
          <p:cNvSpPr/>
          <p:nvPr/>
        </p:nvSpPr>
        <p:spPr>
          <a:xfrm>
            <a:off x="3203848" y="5373216"/>
            <a:ext cx="360040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b="1" dirty="0" err="1" smtClean="0"/>
              <a:t>Вебинар</a:t>
            </a:r>
            <a:r>
              <a:rPr lang="ru-RU" b="1" dirty="0" smtClean="0"/>
              <a:t> «Успешное собеседование»</a:t>
            </a:r>
            <a:endParaRPr lang="ru-RU" b="1"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611560" y="749804"/>
            <a:ext cx="7416824" cy="5657641"/>
          </a:xfrm>
          <a:prstGeom prst="rect">
            <a:avLst/>
          </a:prstGeom>
          <a:noFill/>
          <a:ln w="9525">
            <a:noFill/>
            <a:miter lim="800000"/>
            <a:headEnd/>
            <a:tailEnd/>
          </a:ln>
        </p:spPr>
      </p:pic>
      <p:sp>
        <p:nvSpPr>
          <p:cNvPr id="5" name="Овал 4"/>
          <p:cNvSpPr/>
          <p:nvPr/>
        </p:nvSpPr>
        <p:spPr>
          <a:xfrm>
            <a:off x="3275856" y="3933056"/>
            <a:ext cx="295232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b="1" dirty="0" smtClean="0"/>
              <a:t>Информация</a:t>
            </a:r>
            <a:endParaRPr lang="ru-RU" b="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547664" y="728407"/>
            <a:ext cx="5040560" cy="6129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82154"/>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ТРУДОУСТРОЙСТВО.</a:t>
            </a:r>
            <a:br>
              <a:rPr lang="ru-RU" b="1" dirty="0" smtClean="0"/>
            </a:br>
            <a:r>
              <a:rPr lang="ru-RU" b="1" dirty="0" smtClean="0">
                <a:solidFill>
                  <a:srgbClr val="FF0000"/>
                </a:solidFill>
              </a:rPr>
              <a:t>С ЧЕГО НАЧАТЬ?</a:t>
            </a:r>
            <a:br>
              <a:rPr lang="ru-RU" b="1" dirty="0" smtClean="0">
                <a:solidFill>
                  <a:srgbClr val="FF0000"/>
                </a:solidFill>
              </a:rPr>
            </a:br>
            <a:endParaRPr lang="ru-RU" dirty="0"/>
          </a:p>
        </p:txBody>
      </p:sp>
      <p:pic>
        <p:nvPicPr>
          <p:cNvPr id="4" name="Содержимое 3" descr="https://volok-radugadou.edumsko.ru/uploads/2300/2276/section/140678/medsestra2_sayt.jpg?1522745311066"/>
          <p:cNvPicPr>
            <a:picLocks noGrp="1"/>
          </p:cNvPicPr>
          <p:nvPr>
            <p:ph sz="quarter" idx="1"/>
          </p:nvPr>
        </p:nvPicPr>
        <p:blipFill>
          <a:blip r:embed="rId2" cstate="print"/>
          <a:srcRect/>
          <a:stretch>
            <a:fillRect/>
          </a:stretch>
        </p:blipFill>
        <p:spPr bwMode="auto">
          <a:xfrm>
            <a:off x="1754187" y="1600200"/>
            <a:ext cx="4873625"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Мониторинг трудоустройства</a:t>
            </a:r>
            <a:endParaRPr lang="ru-RU" b="1" dirty="0"/>
          </a:p>
        </p:txBody>
      </p:sp>
      <p:sp>
        <p:nvSpPr>
          <p:cNvPr id="3" name="Содержимое 2"/>
          <p:cNvSpPr>
            <a:spLocks noGrp="1"/>
          </p:cNvSpPr>
          <p:nvPr>
            <p:ph sz="quarter" idx="1"/>
          </p:nvPr>
        </p:nvSpPr>
        <p:spPr/>
        <p:txBody>
          <a:bodyPr>
            <a:normAutofit/>
          </a:bodyPr>
          <a:lstStyle/>
          <a:p>
            <a:pPr>
              <a:buNone/>
            </a:pPr>
            <a:r>
              <a:rPr lang="ru-RU" dirty="0" smtClean="0"/>
              <a:t>1 этап - в </a:t>
            </a:r>
            <a:r>
              <a:rPr lang="ru-RU" i="1" dirty="0" smtClean="0"/>
              <a:t>январе </a:t>
            </a:r>
            <a:r>
              <a:rPr lang="ru-RU" dirty="0" smtClean="0"/>
              <a:t>выпускного учебного года </a:t>
            </a:r>
            <a:r>
              <a:rPr lang="ru-RU" i="1" dirty="0" smtClean="0"/>
              <a:t>формируется прогноз будущего трудоустройства</a:t>
            </a:r>
            <a:r>
              <a:rPr lang="ru-RU" dirty="0" smtClean="0"/>
              <a:t> выпускников. </a:t>
            </a:r>
            <a:r>
              <a:rPr lang="ru-RU" sz="1400" dirty="0" smtClean="0"/>
              <a:t>Информация позволяет выявить студентов, нуждающихся в будущем трудоустройстве, найти способы подобрать им вакансии.</a:t>
            </a:r>
            <a:endParaRPr lang="ru-RU" dirty="0" smtClean="0"/>
          </a:p>
          <a:p>
            <a:pPr>
              <a:buNone/>
            </a:pPr>
            <a:r>
              <a:rPr lang="ru-RU" dirty="0" smtClean="0"/>
              <a:t>2 этап - </a:t>
            </a:r>
            <a:r>
              <a:rPr lang="ru-RU" i="1" dirty="0" smtClean="0"/>
              <a:t>опрос проводится после прохождения преддипломной практики.</a:t>
            </a:r>
            <a:r>
              <a:rPr lang="ru-RU" dirty="0" smtClean="0"/>
              <a:t> </a:t>
            </a:r>
            <a:r>
              <a:rPr lang="ru-RU" sz="1300" dirty="0" smtClean="0"/>
              <a:t>По информации из анкет можно определить: как влияет опыт работы на уверенность в будущем трудоустройстве, сколько выпускников уедет в другие населенные пункты, какие основные источники информации при поиске работы, на какую зарплату надеются выпускники и многое другое. </a:t>
            </a:r>
            <a:endParaRPr lang="ru-RU" dirty="0" smtClean="0"/>
          </a:p>
          <a:p>
            <a:pPr>
              <a:buNone/>
            </a:pPr>
            <a:r>
              <a:rPr lang="ru-RU" dirty="0" smtClean="0"/>
              <a:t>3 – этап - </a:t>
            </a:r>
            <a:r>
              <a:rPr lang="ru-RU" i="1" dirty="0" smtClean="0"/>
              <a:t>анализ реального трудоустройства. Осуществляется путем </a:t>
            </a:r>
            <a:r>
              <a:rPr lang="ru-RU" i="1" dirty="0" smtClean="0">
                <a:hlinkClick r:id="rId2"/>
              </a:rPr>
              <a:t>телефонного</a:t>
            </a:r>
            <a:r>
              <a:rPr lang="ru-RU" i="1" dirty="0" smtClean="0"/>
              <a:t> опроса выпускников</a:t>
            </a:r>
            <a:r>
              <a:rPr lang="ru-RU" dirty="0" smtClean="0"/>
              <a:t>  </a:t>
            </a:r>
            <a:r>
              <a:rPr lang="ru-RU" i="1" dirty="0" smtClean="0"/>
              <a:t>сентябрь – декабрь года</a:t>
            </a:r>
            <a:r>
              <a:rPr lang="ru-RU" dirty="0" smtClean="0"/>
              <a:t>, в котором состоялся выпуск.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630</TotalTime>
  <Words>690</Words>
  <Application>Microsoft Office PowerPoint</Application>
  <PresentationFormat>Экран (4:3)</PresentationFormat>
  <Paragraphs>148</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Эркер</vt:lpstr>
      <vt:lpstr>СПБГБПОУ  «Медицинский колледж №2»  «Развитие деятельности профессиональных образовательных учреждений по содействию трудоустройства выпускников»</vt:lpstr>
      <vt:lpstr> предварительное анкетирование  (январь 2019)</vt:lpstr>
      <vt:lpstr>   HeadHunter  </vt:lpstr>
      <vt:lpstr>Вебинар «Стажировка»</vt:lpstr>
      <vt:lpstr>Вебинар  «Как создать идеальное резюме и найти работу мечты»</vt:lpstr>
      <vt:lpstr>Вебинар «Успешное собеседование»</vt:lpstr>
      <vt:lpstr>Информация</vt:lpstr>
      <vt:lpstr>  ТРУДОУСТРОЙСТВО. С ЧЕГО НАЧАТЬ? </vt:lpstr>
      <vt:lpstr>Мониторинг трудоустройства</vt:lpstr>
      <vt:lpstr>Слайд 10</vt:lpstr>
      <vt:lpstr>Слайд 11</vt:lpstr>
      <vt:lpstr>Слайд 12</vt:lpstr>
      <vt:lpstr>Перечень медицинских учреждений, с которыми заключены договоры о прохождении практики студентов</vt:lpstr>
      <vt:lpstr>ПРАВОВЫЕ ДОКУМЕНТЫ</vt:lpstr>
      <vt:lpstr>САЙТЫ ПО ТРУДОУСТРОЙСТВУ</vt:lpstr>
      <vt:lpstr>НЕМНОГО СТАТИСТИКИ  Сайт CAREER.RU</vt:lpstr>
      <vt:lpstr>hh.ru  (HendHanter-голова-охотник)</vt:lpstr>
      <vt:lpstr>Анкета обратной связи</vt:lpstr>
      <vt:lpstr>Анализ обратной связи</vt:lpstr>
      <vt:lpstr>Анализ обратной связи</vt:lpstr>
      <vt:lpstr>Анализ обратной связи</vt:lpstr>
      <vt:lpstr>Анализ обратной связи</vt:lpstr>
      <vt:lpstr>Анализ обратной связи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СПБГБПОУ «Медицинский колледж №2» «Развитие деятельности профессиональных образовательных учреждений по содействию трудоустройства выпускников»</dc:title>
  <dc:creator>User</dc:creator>
  <cp:lastModifiedBy>User</cp:lastModifiedBy>
  <cp:revision>58</cp:revision>
  <dcterms:modified xsi:type="dcterms:W3CDTF">2019-02-28T06:47:52Z</dcterms:modified>
</cp:coreProperties>
</file>