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85" r:id="rId15"/>
  </p:sldIdLst>
  <p:sldSz cx="12166600" cy="6858000"/>
  <p:notesSz cx="121666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2" y="-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345"/>
            <a:ext cx="12166193" cy="81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91376" y="226020"/>
            <a:ext cx="239019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7709" y="3846639"/>
            <a:ext cx="10857530" cy="1040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 u="heavy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647" y="1577340"/>
            <a:ext cx="529523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69" y="1577340"/>
            <a:ext cx="529523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345"/>
            <a:ext cx="12166193" cy="814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95573" y="5877153"/>
            <a:ext cx="2273566" cy="9808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5688" y="879255"/>
            <a:ext cx="7112634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089" y="2563462"/>
            <a:ext cx="11173460" cy="270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40867"/>
            <a:ext cx="12163069" cy="6017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292100" y="2800427"/>
            <a:ext cx="11658600" cy="10490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6475" marR="5080" indent="-3328670">
              <a:lnSpc>
                <a:spcPts val="3779"/>
              </a:lnSpc>
              <a:spcBef>
                <a:spcPts val="580"/>
              </a:spcBef>
            </a:pPr>
            <a:r>
              <a:rPr lang="ru-RU" spc="-10" dirty="0" smtClean="0"/>
              <a:t>П</a:t>
            </a:r>
            <a:r>
              <a:rPr spc="-10" dirty="0" err="1" smtClean="0"/>
              <a:t>рофилактик</a:t>
            </a:r>
            <a:r>
              <a:rPr lang="ru-RU" spc="-10" dirty="0" smtClean="0"/>
              <a:t>а</a:t>
            </a:r>
            <a:r>
              <a:rPr spc="-10" dirty="0" smtClean="0"/>
              <a:t> </a:t>
            </a:r>
            <a:r>
              <a:rPr lang="ru-RU" spc="-15" dirty="0" smtClean="0"/>
              <a:t>участия в несанкционированных    митингах </a:t>
            </a:r>
            <a:r>
              <a:rPr spc="-10" dirty="0" err="1" smtClean="0"/>
              <a:t>среди</a:t>
            </a:r>
            <a:r>
              <a:rPr spc="-20" dirty="0" smtClean="0"/>
              <a:t> </a:t>
            </a:r>
            <a:r>
              <a:rPr spc="-25" dirty="0"/>
              <a:t>обучающихся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4406" y="4734867"/>
            <a:ext cx="3148083" cy="2085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978" y="4759685"/>
            <a:ext cx="72701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206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скрывать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лицо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маской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 другим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средством</a:t>
            </a:r>
            <a:r>
              <a:rPr sz="2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маскировки;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282065" algn="l"/>
                <a:tab pos="1949450" algn="l"/>
                <a:tab pos="2689860" algn="l"/>
                <a:tab pos="3868420" algn="l"/>
                <a:tab pos="559816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иметь	при	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себе	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оружие,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боеприпасы,	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отравляющие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3871" y="5094965"/>
            <a:ext cx="1193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вещества,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978" y="5430193"/>
            <a:ext cx="63855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пиротехнику,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горючие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материалы,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алкоголь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200" spc="-90" dirty="0">
                <a:solidFill>
                  <a:srgbClr val="002060"/>
                </a:solidFill>
                <a:latin typeface="Times New Roman"/>
                <a:cs typeface="Times New Roman"/>
              </a:rPr>
              <a:t>т.</a:t>
            </a:r>
            <a:r>
              <a:rPr sz="2200" spc="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д.;</a:t>
            </a:r>
            <a:endParaRPr sz="2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962785" algn="l"/>
                <a:tab pos="2374265" algn="l"/>
                <a:tab pos="3333115" algn="l"/>
                <a:tab pos="498475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spc="-85" dirty="0">
                <a:solidFill>
                  <a:srgbClr val="002060"/>
                </a:solidFill>
                <a:latin typeface="Times New Roman"/>
                <a:cs typeface="Times New Roman"/>
              </a:rPr>
              <a:t>х</a:t>
            </a:r>
            <a:r>
              <a:rPr sz="2200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ит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200" spc="5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ро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дени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spc="-7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ичн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7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  состоянии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опьянения.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963" y="1062893"/>
            <a:ext cx="11722735" cy="372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Санкционированный митинг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другое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публичное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мероприятие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имеют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строгий 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порядок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поведения, установленный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ФЗ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N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54 «О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собраниях, митингах,  демонстрациях,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шествиях и</a:t>
            </a:r>
            <a:r>
              <a:rPr sz="2400" b="1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пикетированиях».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200" b="1" i="1" spc="-20" dirty="0">
                <a:solidFill>
                  <a:srgbClr val="002060"/>
                </a:solidFill>
                <a:latin typeface="Times New Roman"/>
                <a:cs typeface="Times New Roman"/>
              </a:rPr>
              <a:t>Условия </a:t>
            </a:r>
            <a:r>
              <a:rPr sz="22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санкционированного </a:t>
            </a:r>
            <a:r>
              <a:rPr sz="2200" b="1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публичного</a:t>
            </a:r>
            <a:r>
              <a:rPr sz="2200" b="1" i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мероприятия: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Подача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заявки (организаторами)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проведение митинга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 орган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исполнительной</a:t>
            </a:r>
            <a:r>
              <a:rPr sz="2200" spc="1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власти.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Согласование 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места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 времени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мероприятия.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Соблюдение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общественного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порядка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регламента</a:t>
            </a:r>
            <a:r>
              <a:rPr sz="2200" spc="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мероприятия.</a:t>
            </a:r>
            <a:endParaRPr sz="2200">
              <a:latin typeface="Times New Roman"/>
              <a:cs typeface="Times New Roman"/>
            </a:endParaRPr>
          </a:p>
          <a:p>
            <a:pPr marL="469900" marR="364490" indent="-457834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4442460" algn="l"/>
                <a:tab pos="6268720" algn="l"/>
                <a:tab pos="6608445" algn="l"/>
                <a:tab pos="7608570" algn="l"/>
                <a:tab pos="9239250" algn="l"/>
                <a:tab pos="9817735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1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/п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ро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ия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ти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ш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е</a:t>
            </a:r>
            <a:r>
              <a:rPr sz="2200" spc="-7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ас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тн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ми 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противоправных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действий.</a:t>
            </a:r>
            <a:endParaRPr sz="2200">
              <a:latin typeface="Times New Roman"/>
              <a:cs typeface="Times New Roman"/>
            </a:endParaRPr>
          </a:p>
          <a:p>
            <a:pPr marL="156210">
              <a:lnSpc>
                <a:spcPct val="100000"/>
              </a:lnSpc>
              <a:spcBef>
                <a:spcPts val="200"/>
              </a:spcBef>
            </a:pP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Участники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публичного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мероприятия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b="1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вправе: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2096" y="5765525"/>
            <a:ext cx="19850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39595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ро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тия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43600" y="301292"/>
            <a:ext cx="6809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Санкционированный</a:t>
            </a:r>
            <a:r>
              <a:rPr sz="4000" spc="-9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митинг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002" y="1219103"/>
            <a:ext cx="11435715" cy="5044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интернет,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через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блоги</a:t>
            </a:r>
            <a:r>
              <a:rPr sz="2400" spc="5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соц/сети,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активно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распространяются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сообщения, 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призывающие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граждан,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том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числе 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несовершеннолетних,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к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участию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несанкционированных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публичных</a:t>
            </a:r>
            <a:r>
              <a:rPr sz="24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мероприятиях,</a:t>
            </a:r>
            <a:endParaRPr sz="24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Несанкционированный митинг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отличается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от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санкционированного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тем,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что 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проводится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без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предварительного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согласования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исполнительным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органом власти. Не 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все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подобные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мероприятия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проходят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тихо,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мирно,</a:t>
            </a:r>
            <a:r>
              <a:rPr sz="2400" spc="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интеллигентно.</a:t>
            </a:r>
            <a:endParaRPr sz="24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Немало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случаев, 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когда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молодежь,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подогретая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речами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напитками, отправлялась 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крушить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все,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что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попадалось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под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руку.</a:t>
            </a:r>
            <a:endParaRPr sz="2400" dirty="0">
              <a:latin typeface="Times New Roman"/>
              <a:cs typeface="Times New Roman"/>
            </a:endParaRPr>
          </a:p>
          <a:p>
            <a:pPr marL="12700" marR="4739640">
              <a:lnSpc>
                <a:spcPct val="100000"/>
              </a:lnSpc>
              <a:spcBef>
                <a:spcPts val="177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Полиция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власти </a:t>
            </a:r>
            <a:r>
              <a:rPr sz="2400" b="1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города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официально</a:t>
            </a:r>
            <a:r>
              <a:rPr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предупреждают,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что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несанкционированные  мероприятия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незаконны!!!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Возрастает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риск 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провокаций,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направленных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нарушение  </a:t>
            </a:r>
            <a:r>
              <a:rPr sz="24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общественного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!!!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97054" y="3868435"/>
            <a:ext cx="4572085" cy="2989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50200" y="264712"/>
            <a:ext cx="7301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Несанкционированный</a:t>
            </a:r>
            <a:r>
              <a:rPr sz="4000" spc="-6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митинг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Привлечение 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несовершеннолетних к участию в</a:t>
            </a:r>
            <a:r>
              <a:rPr sz="3200" b="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митингах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2300" y="2270032"/>
            <a:ext cx="9585690" cy="17118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ctr">
              <a:lnSpc>
                <a:spcPts val="3240"/>
              </a:lnSpc>
              <a:spcBef>
                <a:spcPts val="505"/>
              </a:spcBef>
            </a:pPr>
            <a:r>
              <a:rPr sz="36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36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привлечения</a:t>
            </a:r>
            <a:r>
              <a:rPr sz="3600" spc="7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2060"/>
                </a:solidFill>
                <a:latin typeface="Times New Roman"/>
                <a:cs typeface="Times New Roman"/>
              </a:rPr>
              <a:t>несовершеннолетних к </a:t>
            </a:r>
            <a:r>
              <a:rPr sz="36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участию </a:t>
            </a:r>
            <a:r>
              <a:rPr sz="3600" dirty="0">
                <a:solidFill>
                  <a:srgbClr val="002060"/>
                </a:solidFill>
                <a:latin typeface="Times New Roman"/>
                <a:cs typeface="Times New Roman"/>
              </a:rPr>
              <a:t>в  </a:t>
            </a:r>
            <a:r>
              <a:rPr sz="3600" spc="-5" dirty="0">
                <a:solidFill>
                  <a:srgbClr val="002060"/>
                </a:solidFill>
                <a:latin typeface="Times New Roman"/>
                <a:cs typeface="Times New Roman"/>
              </a:rPr>
              <a:t>митингах </a:t>
            </a:r>
            <a:r>
              <a:rPr sz="3600" spc="-15" dirty="0">
                <a:solidFill>
                  <a:srgbClr val="002060"/>
                </a:solidFill>
                <a:latin typeface="Times New Roman"/>
                <a:cs typeface="Times New Roman"/>
              </a:rPr>
              <a:t>используются </a:t>
            </a:r>
            <a:r>
              <a:rPr sz="36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различного </a:t>
            </a:r>
            <a:r>
              <a:rPr sz="3600" spc="-30" dirty="0">
                <a:solidFill>
                  <a:srgbClr val="002060"/>
                </a:solidFill>
                <a:latin typeface="Times New Roman"/>
                <a:cs typeface="Times New Roman"/>
              </a:rPr>
              <a:t>рода </a:t>
            </a:r>
            <a:r>
              <a:rPr sz="36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3600" spc="-10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3600" spc="-2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уловки</a:t>
            </a:r>
            <a:r>
              <a:rPr lang="ru-RU" sz="36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3600" spc="-2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методы</a:t>
            </a:r>
            <a:r>
              <a:rPr sz="36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36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стимулирования</a:t>
            </a:r>
            <a:r>
              <a:rPr sz="36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891375" y="226020"/>
            <a:ext cx="3325525" cy="696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Пропаганда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987" y="1149456"/>
            <a:ext cx="6701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33245" algn="l"/>
                <a:tab pos="3645535" algn="l"/>
                <a:tab pos="6497955" algn="l"/>
              </a:tabLst>
            </a:pPr>
            <a:r>
              <a:rPr sz="2800" spc="-15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800" spc="-5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	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пытн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х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9385" y="1149456"/>
            <a:ext cx="16789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8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spc="-8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3363" y="1149456"/>
            <a:ext cx="2296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разрабатывают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447800"/>
            <a:ext cx="119253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582" y="382404"/>
            <a:ext cx="107188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5" dirty="0">
                <a:solidFill>
                  <a:srgbClr val="FFFFFF"/>
                </a:solidFill>
                <a:latin typeface="Times New Roman"/>
                <a:cs typeface="Times New Roman"/>
              </a:rPr>
              <a:t>Ответственность </a:t>
            </a:r>
            <a:r>
              <a:rPr sz="3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участие в несанкционированном</a:t>
            </a:r>
            <a:r>
              <a:rPr sz="32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митинге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63105"/>
            <a:ext cx="12169140" cy="649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3"/>
            <a:ext cx="12166193" cy="90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9056" y="1000032"/>
            <a:ext cx="9960610" cy="19659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635" algn="ctr">
              <a:lnSpc>
                <a:spcPct val="99200"/>
              </a:lnSpc>
              <a:spcBef>
                <a:spcPts val="135"/>
              </a:spcBef>
            </a:pPr>
            <a:r>
              <a:rPr sz="3200" b="0" spc="-5" dirty="0">
                <a:solidFill>
                  <a:srgbClr val="002060"/>
                </a:solidFill>
                <a:latin typeface="Times New Roman"/>
                <a:cs typeface="Times New Roman"/>
              </a:rPr>
              <a:t>"Психологические </a:t>
            </a:r>
            <a:r>
              <a:rPr sz="3200" b="0" spc="10" dirty="0">
                <a:solidFill>
                  <a:srgbClr val="002060"/>
                </a:solidFill>
                <a:latin typeface="Times New Roman"/>
                <a:cs typeface="Times New Roman"/>
              </a:rPr>
              <a:t>особенности </a:t>
            </a:r>
            <a:r>
              <a:rPr sz="3200" b="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толпы </a:t>
            </a:r>
            <a:r>
              <a:rPr sz="3200" b="0" dirty="0">
                <a:solidFill>
                  <a:srgbClr val="002060"/>
                </a:solidFill>
                <a:latin typeface="Times New Roman"/>
                <a:cs typeface="Times New Roman"/>
              </a:rPr>
              <a:t>при </a:t>
            </a:r>
            <a:r>
              <a:rPr sz="3200" b="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проведении  </a:t>
            </a:r>
            <a:r>
              <a:rPr sz="3200" b="0" dirty="0">
                <a:solidFill>
                  <a:srgbClr val="002060"/>
                </a:solidFill>
                <a:latin typeface="Times New Roman"/>
                <a:cs typeface="Times New Roman"/>
              </a:rPr>
              <a:t>массовых мероприятий, </a:t>
            </a:r>
            <a:r>
              <a:rPr sz="3200" b="0" spc="-5" dirty="0">
                <a:solidFill>
                  <a:srgbClr val="002060"/>
                </a:solidFill>
                <a:latin typeface="Times New Roman"/>
                <a:cs typeface="Times New Roman"/>
              </a:rPr>
              <a:t>психологические </a:t>
            </a:r>
            <a:r>
              <a:rPr sz="3200" b="0" spc="10" dirty="0">
                <a:solidFill>
                  <a:srgbClr val="002060"/>
                </a:solidFill>
                <a:latin typeface="Times New Roman"/>
                <a:cs typeface="Times New Roman"/>
              </a:rPr>
              <a:t>особенности  </a:t>
            </a:r>
            <a:r>
              <a:rPr sz="3200" b="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привлечения </a:t>
            </a:r>
            <a:r>
              <a:rPr sz="3200" b="0" dirty="0">
                <a:solidFill>
                  <a:srgbClr val="002060"/>
                </a:solidFill>
                <a:latin typeface="Times New Roman"/>
                <a:cs typeface="Times New Roman"/>
              </a:rPr>
              <a:t>несовершеннолетних к участию в</a:t>
            </a:r>
            <a:r>
              <a:rPr sz="3200" b="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0" spc="10" dirty="0">
                <a:solidFill>
                  <a:srgbClr val="002060"/>
                </a:solidFill>
                <a:latin typeface="Times New Roman"/>
                <a:cs typeface="Times New Roman"/>
              </a:rPr>
              <a:t>шествиях  </a:t>
            </a:r>
            <a:r>
              <a:rPr sz="3200" b="0" dirty="0">
                <a:solidFill>
                  <a:srgbClr val="002060"/>
                </a:solidFill>
                <a:latin typeface="Times New Roman"/>
                <a:cs typeface="Times New Roman"/>
              </a:rPr>
              <a:t>и митингах, </a:t>
            </a:r>
            <a:r>
              <a:rPr sz="3200" b="0" spc="-20" dirty="0">
                <a:solidFill>
                  <a:srgbClr val="002060"/>
                </a:solidFill>
                <a:latin typeface="Times New Roman"/>
                <a:cs typeface="Times New Roman"/>
              </a:rPr>
              <a:t>схемы</a:t>
            </a:r>
            <a:r>
              <a:rPr sz="3200" b="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0" spc="-15" dirty="0">
                <a:solidFill>
                  <a:srgbClr val="002060"/>
                </a:solidFill>
                <a:latin typeface="Times New Roman"/>
                <a:cs typeface="Times New Roman"/>
              </a:rPr>
              <a:t>вовлечения".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58083" y="2851416"/>
            <a:ext cx="6181343" cy="344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4400" b="0" spc="-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лп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399" y="5462066"/>
            <a:ext cx="8867775" cy="1200785"/>
          </a:xfrm>
          <a:prstGeom prst="rect">
            <a:avLst/>
          </a:prstGeom>
          <a:solidFill>
            <a:srgbClr val="93CDDD"/>
          </a:solidFill>
        </p:spPr>
        <p:txBody>
          <a:bodyPr vert="horz" wrap="square" lIns="0" tIns="34925" rIns="0" bIns="0" rtlCol="0">
            <a:spAutoFit/>
          </a:bodyPr>
          <a:lstStyle/>
          <a:p>
            <a:pPr marL="1391285" marR="118110" indent="-1211580">
              <a:lnSpc>
                <a:spcPct val="100000"/>
              </a:lnSpc>
              <a:spcBef>
                <a:spcPts val="275"/>
              </a:spcBef>
            </a:pP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«Толпа похожа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листья,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поднимаемые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ураганом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разносимые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разные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стороны,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а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затем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падающие на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землю».</a:t>
            </a:r>
            <a:endParaRPr sz="2400" dirty="0">
              <a:latin typeface="Times New Roman"/>
              <a:cs typeface="Times New Roman"/>
            </a:endParaRPr>
          </a:p>
          <a:p>
            <a:pPr marL="7668259">
              <a:lnSpc>
                <a:spcPct val="100000"/>
              </a:lnSpc>
            </a:pPr>
            <a:r>
              <a:rPr sz="2400" spc="-140" dirty="0">
                <a:solidFill>
                  <a:srgbClr val="002060"/>
                </a:solidFill>
                <a:latin typeface="Times New Roman"/>
                <a:cs typeface="Times New Roman"/>
              </a:rPr>
              <a:t>Г.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Лебон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050925"/>
            <a:ext cx="11820525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30300" y="226020"/>
            <a:ext cx="8534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Классификация</a:t>
            </a:r>
            <a:r>
              <a:rPr sz="4000" spc="-75" dirty="0">
                <a:solidFill>
                  <a:srgbClr val="FFFFFF"/>
                </a:solidFill>
              </a:rPr>
              <a:t> </a:t>
            </a:r>
            <a:r>
              <a:rPr sz="4000" spc="-25" dirty="0">
                <a:solidFill>
                  <a:srgbClr val="FFFFFF"/>
                </a:solidFill>
              </a:rPr>
              <a:t>толпы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5436819" y="2144687"/>
            <a:ext cx="5623699" cy="3747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762000"/>
            <a:ext cx="11339513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11300" y="226020"/>
            <a:ext cx="9753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FFFFF"/>
                </a:solidFill>
              </a:rPr>
              <a:t>Психологические </a:t>
            </a:r>
            <a:r>
              <a:rPr sz="3600" spc="-10" dirty="0">
                <a:solidFill>
                  <a:srgbClr val="FFFFFF"/>
                </a:solidFill>
              </a:rPr>
              <a:t>особенности </a:t>
            </a:r>
            <a:r>
              <a:rPr sz="3600" spc="-5" dirty="0">
                <a:solidFill>
                  <a:srgbClr val="FFFFFF"/>
                </a:solidFill>
              </a:rPr>
              <a:t>индивида </a:t>
            </a:r>
            <a:r>
              <a:rPr sz="3600" dirty="0">
                <a:solidFill>
                  <a:srgbClr val="FFFFFF"/>
                </a:solidFill>
              </a:rPr>
              <a:t>в</a:t>
            </a:r>
            <a:r>
              <a:rPr sz="3600" spc="95" dirty="0">
                <a:solidFill>
                  <a:srgbClr val="FFFFFF"/>
                </a:solidFill>
              </a:rPr>
              <a:t> </a:t>
            </a:r>
            <a:r>
              <a:rPr sz="3600" spc="-25" dirty="0">
                <a:solidFill>
                  <a:srgbClr val="FFFFFF"/>
                </a:solidFill>
              </a:rPr>
              <a:t>толпе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7525046" y="2492895"/>
            <a:ext cx="2894109" cy="2848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93738"/>
            <a:ext cx="11790363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3"/>
            <a:ext cx="12166193" cy="90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7002" y="1072040"/>
            <a:ext cx="79997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46145" algn="l"/>
                <a:tab pos="6240145" algn="l"/>
              </a:tabLst>
            </a:pP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3200" spc="5" dirty="0">
                <a:solidFill>
                  <a:srgbClr val="002060"/>
                </a:solidFill>
                <a:latin typeface="Times New Roman"/>
                <a:cs typeface="Times New Roman"/>
              </a:rPr>
              <a:t>оре</a:t>
            </a:r>
            <a:r>
              <a:rPr sz="3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3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200" spc="-4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3200" spc="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ни</a:t>
            </a:r>
            <a:r>
              <a:rPr sz="3200" spc="-10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,	ф</a:t>
            </a:r>
            <a:r>
              <a:rPr sz="3200" spc="7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3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3200" spc="-4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3200" spc="3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и,	</a:t>
            </a:r>
            <a:r>
              <a:rPr sz="3200" spc="-18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3200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ц</a:t>
            </a:r>
            <a:r>
              <a:rPr sz="32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3200" spc="-3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89927" y="1072040"/>
            <a:ext cx="2017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5" dirty="0">
                <a:solidFill>
                  <a:srgbClr val="002060"/>
                </a:solidFill>
                <a:latin typeface="Times New Roman"/>
                <a:cs typeface="Times New Roman"/>
              </a:rPr>
              <a:t>ф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3200" spc="5" dirty="0">
                <a:solidFill>
                  <a:srgbClr val="002060"/>
                </a:solidFill>
                <a:latin typeface="Times New Roman"/>
                <a:cs typeface="Times New Roman"/>
              </a:rPr>
              <a:t>еш</a:t>
            </a:r>
            <a:r>
              <a:rPr sz="3200" spc="-1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3200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3200" spc="-20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409" y="1559515"/>
            <a:ext cx="1085786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конференции, 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туристские слёты, парады 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3200" spc="10" dirty="0">
                <a:solidFill>
                  <a:srgbClr val="002060"/>
                </a:solidFill>
                <a:latin typeface="Times New Roman"/>
                <a:cs typeface="Times New Roman"/>
              </a:rPr>
              <a:t>шествия </a:t>
            </a:r>
            <a:r>
              <a:rPr sz="3200" spc="-35" dirty="0">
                <a:solidFill>
                  <a:srgbClr val="002060"/>
                </a:solidFill>
                <a:latin typeface="Times New Roman"/>
                <a:cs typeface="Times New Roman"/>
              </a:rPr>
              <a:t>это  </a:t>
            </a:r>
            <a:r>
              <a:rPr sz="3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массовые</a:t>
            </a:r>
            <a:r>
              <a:rPr sz="3200" b="1" spc="7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мероприятия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при </a:t>
            </a:r>
            <a:r>
              <a:rPr sz="3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проведении </a:t>
            </a:r>
            <a:r>
              <a:rPr sz="32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которых</a:t>
            </a:r>
            <a:r>
              <a:rPr sz="3200" spc="7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2060"/>
                </a:solidFill>
                <a:latin typeface="Times New Roman"/>
                <a:cs typeface="Times New Roman"/>
              </a:rPr>
              <a:t>нужно  </a:t>
            </a:r>
            <a:r>
              <a:rPr sz="3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придерживаться 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определённых</a:t>
            </a:r>
            <a:r>
              <a:rPr sz="32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требований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15411" y="3284220"/>
            <a:ext cx="5690603" cy="3198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xfrm>
            <a:off x="1054100" y="101442"/>
            <a:ext cx="7162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Массовые</a:t>
            </a:r>
            <a:r>
              <a:rPr sz="4000" b="0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мероприятия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3"/>
            <a:ext cx="12166193" cy="90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5502" y="951996"/>
            <a:ext cx="91141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Способ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возникновения мероприятий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делится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две большие</a:t>
            </a:r>
            <a:r>
              <a:rPr sz="24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группы: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0014" indent="-107314">
              <a:lnSpc>
                <a:spcPct val="100000"/>
              </a:lnSpc>
              <a:buSzPct val="95833"/>
              <a:buChar char="•"/>
              <a:tabLst>
                <a:tab pos="120014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Спонтанные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060"/>
              </a:buClr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0014" indent="-107314">
              <a:lnSpc>
                <a:spcPct val="100000"/>
              </a:lnSpc>
              <a:buSzPct val="95833"/>
              <a:buChar char="•"/>
              <a:tabLst>
                <a:tab pos="120014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Организованные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0170" y="4243837"/>
            <a:ext cx="2219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4225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ро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рия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е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4854" y="4243837"/>
            <a:ext cx="1512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405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2400" spc="-4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	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ё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12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spc="2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2402" y="4243837"/>
            <a:ext cx="157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соблюдение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3958" y="4243837"/>
            <a:ext cx="1085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главных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6310" y="4243837"/>
            <a:ext cx="2830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2395" algn="l"/>
                <a:tab pos="2653665" algn="l"/>
              </a:tabLst>
            </a:pP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сло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вий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а	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5502" y="4243837"/>
            <a:ext cx="1522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Массовое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требований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3926" y="4609596"/>
            <a:ext cx="971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0225" algn="l"/>
                <a:tab pos="1306195" algn="l"/>
                <a:tab pos="3339465" algn="l"/>
                <a:tab pos="5191125" algn="l"/>
                <a:tab pos="6509384" algn="l"/>
                <a:tab pos="8630285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к	е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,	с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хра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	л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й	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опас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400" spc="5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до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5502" y="4975357"/>
            <a:ext cx="115773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присутствующего.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Проведение предусматривает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неоспоримую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роль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здравоохранения, 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автотранспортных</a:t>
            </a:r>
            <a:r>
              <a:rPr sz="2400" spc="5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торговых</a:t>
            </a:r>
            <a:r>
              <a:rPr sz="2400" spc="5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предприятий,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учреждений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бытового</a:t>
            </a:r>
            <a:r>
              <a:rPr sz="2400" spc="5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обслуживания,  информационных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интернет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ресурсов.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415180" y="278428"/>
            <a:ext cx="7280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Организация </a:t>
            </a:r>
            <a:r>
              <a:rPr sz="36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массового</a:t>
            </a:r>
            <a:r>
              <a:rPr sz="3600" b="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FFFFFF"/>
                </a:solidFill>
                <a:latin typeface="Times New Roman"/>
                <a:cs typeface="Times New Roman"/>
              </a:rPr>
              <a:t>мероприятия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94403" y="1482852"/>
            <a:ext cx="4899647" cy="2689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73"/>
            <a:ext cx="12166193" cy="90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5502" y="1075087"/>
            <a:ext cx="115804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проводится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подготовка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широкомасштабных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событий,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органы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управления на  территории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могут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сформировать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советы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штабы,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координирующие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контролирующие 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всех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502" y="5098448"/>
            <a:ext cx="11579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такие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комитеты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возлагается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обязанность по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разработке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соответствующих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планов, 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сохранению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правопорядка,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срочной эвакуации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зрителей и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участников, 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возникнет 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угроза для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их жизни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здоровья.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15180" y="278428"/>
            <a:ext cx="7280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Организация </a:t>
            </a:r>
            <a:r>
              <a:rPr sz="36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массового</a:t>
            </a:r>
            <a:r>
              <a:rPr sz="3600" b="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FFFFFF"/>
                </a:solidFill>
                <a:latin typeface="Times New Roman"/>
                <a:cs typeface="Times New Roman"/>
              </a:rPr>
              <a:t>мероприятия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79520" y="2132075"/>
            <a:ext cx="4341863" cy="289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112" y="1074856"/>
            <a:ext cx="11363960" cy="449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любом</a:t>
            </a:r>
            <a:r>
              <a:rPr sz="2400" spc="5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обществе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рано или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поздно  появляются</a:t>
            </a:r>
            <a:r>
              <a:rPr sz="2400" spc="5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недовольные: отдельными 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событиями, чьим-то действием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бездействием,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существующим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строем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целом. 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Чем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более демократично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государство,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тем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шире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проводимые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нем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протестные</a:t>
            </a:r>
            <a:r>
              <a:rPr sz="2400" spc="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акции.</a:t>
            </a:r>
            <a:endParaRPr sz="2400">
              <a:latin typeface="Times New Roman"/>
              <a:cs typeface="Times New Roman"/>
            </a:endParaRPr>
          </a:p>
          <a:p>
            <a:pPr marL="156210" marR="238125" indent="228600">
              <a:lnSpc>
                <a:spcPct val="100000"/>
              </a:lnSpc>
              <a:spcBef>
                <a:spcPts val="1945"/>
              </a:spcBef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Митинг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—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массовое 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нахождение </a:t>
            </a:r>
            <a:r>
              <a:rPr sz="24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людей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каком-либо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месте с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целью выразить  мнение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относительно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важных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проблем</a:t>
            </a:r>
            <a:r>
              <a:rPr sz="2400" b="1" spc="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публично.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Times New Roman"/>
              <a:cs typeface="Times New Roman"/>
            </a:endParaRPr>
          </a:p>
          <a:p>
            <a:pPr marL="156210" marR="6218555" indent="2286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Право на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проведение 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митингов 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гарантировано статьей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31  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Конституции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РФ, 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согласно которой 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каждый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вправе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собираться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мирно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 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без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оружия.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43471" y="3226307"/>
            <a:ext cx="5725667" cy="3631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9395" y="204895"/>
            <a:ext cx="40532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solidFill>
                  <a:srgbClr val="FFFFFF"/>
                </a:solidFill>
                <a:latin typeface="Times New Roman"/>
                <a:cs typeface="Times New Roman"/>
              </a:rPr>
              <a:t>Протестные</a:t>
            </a:r>
            <a:r>
              <a:rPr sz="4000" b="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акции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480</Words>
  <Application>Microsoft Office PowerPoint</Application>
  <PresentationFormat>Произвольный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"Психологические особенности толпы при проведении  массовых мероприятий, психологические особенности  привлечения несовершеннолетних к участию в шествиях  и митингах, схемы вовлечения".</vt:lpstr>
      <vt:lpstr>Толпа</vt:lpstr>
      <vt:lpstr>Классификация толпы</vt:lpstr>
      <vt:lpstr>Психологические особенности индивида в толпе</vt:lpstr>
      <vt:lpstr>Массовые мероприятия</vt:lpstr>
      <vt:lpstr>Организация массового мероприятия</vt:lpstr>
      <vt:lpstr>Организация массового мероприятия</vt:lpstr>
      <vt:lpstr>Протестные акции</vt:lpstr>
      <vt:lpstr>Санкционированный митинг</vt:lpstr>
      <vt:lpstr>Несанкционированный митинг</vt:lpstr>
      <vt:lpstr>Привлечение несовершеннолетних к участию в митингах</vt:lpstr>
      <vt:lpstr>Пропаганда</vt:lpstr>
      <vt:lpstr>Ответственность за участие в несанкционированном митинге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2021-01-29T06:54:38Z</dcterms:created>
  <dcterms:modified xsi:type="dcterms:W3CDTF">2021-01-29T07:22:57Z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2018-03-16T00:00:00Z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2021-01-29T00:00:00Z</vt:filetime>
  </property>
</Properties>
</file>