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9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Amoeba_proteus" TargetMode="External"/><Relationship Id="rId3" Type="http://schemas.openxmlformats.org/officeDocument/2006/relationships/hyperlink" Target="https://ru.wikipedia.org/wiki/Protozoa" TargetMode="External"/><Relationship Id="rId7" Type="http://schemas.openxmlformats.org/officeDocument/2006/relationships/hyperlink" Target="https://ru.wikipedia.org/wiki/%D0%9B%D1%91%D1%88,_%D0%A4%D1%91%D0%B4%D0%BE%D1%80_%D0%90%D0%BB%D0%B5%D0%BA%D1%81%D0%B0%D0%BD%D0%B4%D1%80%D0%BE%D0%B2%D0%B8%D1%87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75_%D0%B3%D0%BE%D0%B4" TargetMode="External"/><Relationship Id="rId11" Type="http://schemas.openxmlformats.org/officeDocument/2006/relationships/hyperlink" Target="https://ru.wikipedia.org/wiki/%D0%9F%D1%81%D0%B5%D0%B2%D0%B4%D0%BE%D0%BF%D0%BE%D0%B4%D0%B8%D0%B8" TargetMode="External"/><Relationship Id="rId5" Type="http://schemas.openxmlformats.org/officeDocument/2006/relationships/hyperlink" Target="https://ru.wikipedia.org/wiki/%D0%90%D0%BC%D1%91%D0%B1%D0%B8%D0%B0%D0%B7" TargetMode="External"/><Relationship Id="rId10" Type="http://schemas.openxmlformats.org/officeDocument/2006/relationships/hyperlink" Target="https://ru.wikipedia.org/w/index.php?title=%D0%AD%D0%BD%D0%B4%D0%BE%D0%BF%D0%BB%D0%B0%D0%B7%D0%BC%D0%B0&amp;action=edit&amp;redlink=1" TargetMode="External"/><Relationship Id="rId4" Type="http://schemas.openxmlformats.org/officeDocument/2006/relationships/hyperlink" Target="https://ru.wikipedia.org/wiki/%D0%90%D0%BC%D1%91%D0%B1%D0%BE%D0%B7%D0%BE%D0%B8" TargetMode="External"/><Relationship Id="rId9" Type="http://schemas.openxmlformats.org/officeDocument/2006/relationships/hyperlink" Target="https://ru.wikipedia.org/wiki/%D0%AD%D0%BA%D1%82%D0%BE%D0%BF%D0%BB%D0%B0%D0%B7%D0%BC%D0%B0_(%D1%86%D0%B8%D1%82%D0%BE%D0%BB%D0%BE%D0%B3%D0%B8%D1%8F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D%D0%BE%D0%B9" TargetMode="External"/><Relationship Id="rId13" Type="http://schemas.openxmlformats.org/officeDocument/2006/relationships/hyperlink" Target="https://ru.wikipedia.org/wiki/%D0%92%D0%B0%D0%BA%D1%83%D0%BE%D0%BB%D1%8C" TargetMode="External"/><Relationship Id="rId3" Type="http://schemas.openxmlformats.org/officeDocument/2006/relationships/hyperlink" Target="https://ru.wikipedia.org/wiki/%D0%AF%D0%B7%D0%B2%D0%B0" TargetMode="External"/><Relationship Id="rId7" Type="http://schemas.openxmlformats.org/officeDocument/2006/relationships/hyperlink" Target="https://ru.wikipedia.org/w/index.php?title=%D0%9A%D0%B0%D1%80%D0%B8%D0%BE%D1%81%D0%BE%D0%BC%D0%B0&amp;action=edit&amp;redlink=1" TargetMode="External"/><Relationship Id="rId12" Type="http://schemas.openxmlformats.org/officeDocument/2006/relationships/hyperlink" Target="https://ru.wikipedia.org/wiki/%D0%90%D0%B1%D1%81%D1%86%D0%B5%D1%81%D1%81" TargetMode="External"/><Relationship Id="rId2" Type="http://schemas.openxmlformats.org/officeDocument/2006/relationships/hyperlink" Target="https://ru.wikipedia.org/wiki/%D0%A6%D0%B8%D1%81%D1%82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5%D1%80%D0%BE%D0%BC%D0%B0%D1%82%D0%B8%D0%BD" TargetMode="External"/><Relationship Id="rId11" Type="http://schemas.openxmlformats.org/officeDocument/2006/relationships/hyperlink" Target="https://ru.wikipedia.org/wiki/%D0%9F%D0%B5%D1%87%D0%B5%D0%BD%D1%8C" TargetMode="External"/><Relationship Id="rId5" Type="http://schemas.openxmlformats.org/officeDocument/2006/relationships/hyperlink" Target="https://ru.wikipedia.org/wiki/%D0%9A%D0%BB%D0%B5%D1%82%D0%BE%D1%87%D0%BD%D0%BE%D0%B5_%D1%8F%D0%B4%D1%80%D0%BE" TargetMode="External"/><Relationship Id="rId10" Type="http://schemas.openxmlformats.org/officeDocument/2006/relationships/hyperlink" Target="https://ru.wikipedia.org/wiki/%D0%AD%D1%80%D0%B8%D1%82%D1%80%D0%BE%D1%86%D0%B8%D1%82%D1%8B" TargetMode="External"/><Relationship Id="rId4" Type="http://schemas.openxmlformats.org/officeDocument/2006/relationships/hyperlink" Target="https://ru.wikipedia.org/wiki/%D0%9B%D0%B0%D1%82%D0%B8%D0%BD%D1%81%D0%BA%D0%B8%D0%B9_%D1%8F%D0%B7%D1%8B%D0%BA" TargetMode="External"/><Relationship Id="rId9" Type="http://schemas.openxmlformats.org/officeDocument/2006/relationships/hyperlink" Target="https://ru.wikipedia.org/wiki/%D0%9A%D1%80%D0%BE%D0%B2%D1%8C" TargetMode="External"/><Relationship Id="rId14" Type="http://schemas.openxmlformats.org/officeDocument/2006/relationships/hyperlink" Target="https://ru.wikipedia.org/wiki/%D0%93%D0%BB%D0%B8%D0%BA%D0%BE%D0%B3%D0%B5%D0%B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МЕДИЦИНСКАЯ ПРОТОЗООЛОГИЯ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одготовит. курсы\Программа\Фото\Паразитология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 flipV="1">
            <a:off x="3120391" y="3406140"/>
            <a:ext cx="63093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43636" y="274320"/>
            <a:ext cx="3000364" cy="65836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Трихомонады (Т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richomonas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800" dirty="0" smtClean="0"/>
              <a:t> являются возбудителями заболеваний, называемых трихомониазами.</a:t>
            </a:r>
            <a:endParaRPr lang="en-US" sz="2800" dirty="0" smtClean="0"/>
          </a:p>
          <a:p>
            <a:endParaRPr lang="ru-RU" dirty="0"/>
          </a:p>
        </p:txBody>
      </p:sp>
      <p:pic>
        <p:nvPicPr>
          <p:cNvPr id="9218" name="Picture 2" descr="C:\Users\admin\Desktop\Подготовит. курсы\Программа\Фото\Паразитология\img-3ldO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2121" y="274638"/>
            <a:ext cx="4744157" cy="632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Подготовит. курсы\Программа\Фото\Паразитология\vidy-trihomon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28604"/>
            <a:ext cx="8643998" cy="6286544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err="1" smtClean="0">
                <a:solidFill>
                  <a:srgbClr val="FF0000"/>
                </a:solidFill>
              </a:rPr>
              <a:t>Урогенитальная</a:t>
            </a:r>
            <a:r>
              <a:rPr lang="ru-RU" sz="2600" b="1" dirty="0" smtClean="0">
                <a:solidFill>
                  <a:srgbClr val="FF0000"/>
                </a:solidFill>
              </a:rPr>
              <a:t> трихомонада (</a:t>
            </a:r>
            <a:r>
              <a:rPr lang="ru-RU" sz="2600" b="1" dirty="0" err="1" smtClean="0">
                <a:solidFill>
                  <a:srgbClr val="FF0000"/>
                </a:solidFill>
              </a:rPr>
              <a:t>Trichomonas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vaginalis</a:t>
            </a:r>
            <a:r>
              <a:rPr lang="ru-RU" sz="2600" b="1" dirty="0" smtClean="0">
                <a:solidFill>
                  <a:srgbClr val="FF0000"/>
                </a:solidFill>
              </a:rPr>
              <a:t>)</a:t>
            </a:r>
            <a:r>
              <a:rPr lang="ru-RU" sz="2600" dirty="0" smtClean="0"/>
              <a:t> – возбудитель </a:t>
            </a:r>
            <a:r>
              <a:rPr lang="ru-RU" sz="2600" dirty="0" err="1" smtClean="0"/>
              <a:t>урогенитального</a:t>
            </a:r>
            <a:r>
              <a:rPr lang="ru-RU" sz="2600" dirty="0" smtClean="0"/>
              <a:t> трихомониаза. У женщин эта форма обитает во влагалище и шейке матки, у мужчин – в мочеиспускательном канале, мочевом пузыре и предстательной железе. Обнаруживается у 30–40 % женщин и 15 % мужчин. Заболевание распространено повсеместно.</a:t>
            </a:r>
          </a:p>
          <a:p>
            <a:r>
              <a:rPr lang="ru-RU" sz="2600" dirty="0" smtClean="0"/>
              <a:t>Длина паразита – 15–30 мкм. Форма тела грушевидная. Имеет 4 жгутика, которые расположены на переднем конце тела. Характерную форму имеет ядро: овальное, заостренное с обоих концов, напоминает сливовую косточку. Клетка содержит пищеварительные вакуоли, в которых можно обнаружить лейкоциты, эритроциты и бактерии мочеполовой флоры, которыми питается </a:t>
            </a:r>
            <a:r>
              <a:rPr lang="ru-RU" sz="2600" dirty="0" err="1" smtClean="0"/>
              <a:t>урогенитальная</a:t>
            </a:r>
            <a:r>
              <a:rPr lang="ru-RU" sz="2600" dirty="0" smtClean="0"/>
              <a:t> трихомонада. Цист не образует. Заражение происходит чаще всего половым путем при незащищенном половом контакте, а также при пользовании общей постелью и предметами личной гигиены: полотенцами, мочалками и пр. Фактором передачи могут послужить и нестерильный гинекологический инструментарий, и перчатки при проведении гинекологического осмотра.</a:t>
            </a: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Видимого вреда хозяину этот паразит обычно не приносит, однако вызывает хроническое воспаление в мочеполовых путях. Это происходит за счет тесного контакта возбудителя со слизистыми оболочками. При этом повреждаются клетки эпителия, он </a:t>
            </a:r>
            <a:r>
              <a:rPr lang="ru-RU" sz="2600" dirty="0" err="1" smtClean="0"/>
              <a:t>слущивается</a:t>
            </a:r>
            <a:r>
              <a:rPr lang="ru-RU" sz="2600" dirty="0" smtClean="0"/>
              <a:t>, возникают </a:t>
            </a:r>
            <a:r>
              <a:rPr lang="ru-RU" sz="2600" dirty="0" err="1" smtClean="0"/>
              <a:t>микровоспалительные</a:t>
            </a:r>
            <a:r>
              <a:rPr lang="ru-RU" sz="2600" dirty="0" smtClean="0"/>
              <a:t> очаги и эрозии на поверхности слизистых оболочек.</a:t>
            </a: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У мужчин заболевание может спонтанно закончиться выздоровлением через 1–2 месяца после заражения. Женщины болеют дольше (до нескольких лет).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ТРИХОМОНАДА КИШЕЧНАЯ -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Trichomonas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hominis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intestinalis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ru-RU" dirty="0" smtClean="0"/>
              <a:t>возбудитель кишечного трихомониаза - антропоноза.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Локализация </a:t>
            </a:r>
            <a:r>
              <a:rPr lang="ru-RU" dirty="0" smtClean="0"/>
              <a:t>- паразита в просвете слепой кишки и нижних отделах тонкого кишечника. </a:t>
            </a:r>
          </a:p>
          <a:p>
            <a:pPr>
              <a:buNone/>
            </a:pPr>
            <a:r>
              <a:rPr lang="ru-RU" dirty="0" smtClean="0"/>
              <a:t>Существует лишь в вегетативной форме. Вегетативная форма размером 8-12 мкм, грушевидная, имеет </a:t>
            </a:r>
            <a:r>
              <a:rPr lang="ru-RU" dirty="0" err="1" smtClean="0"/>
              <a:t>аксостиль</a:t>
            </a:r>
            <a:r>
              <a:rPr lang="ru-RU" dirty="0" smtClean="0"/>
              <a:t>, </a:t>
            </a:r>
            <a:r>
              <a:rPr lang="ru-RU" dirty="0" err="1" smtClean="0"/>
              <a:t>цитостом</a:t>
            </a:r>
            <a:r>
              <a:rPr lang="ru-RU" dirty="0" smtClean="0"/>
              <a:t>, 1 ядро, 3 - 4 свободных жгутика и один жгутик тянется вдоль всего тела по краю </a:t>
            </a:r>
            <a:r>
              <a:rPr lang="ru-RU" dirty="0" err="1" smtClean="0"/>
              <a:t>ундулирующей</a:t>
            </a:r>
            <a:r>
              <a:rPr lang="ru-RU" dirty="0" smtClean="0"/>
              <a:t> мембраны.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Профилактика:</a:t>
            </a:r>
            <a:r>
              <a:rPr lang="ru-RU" dirty="0" smtClean="0"/>
              <a:t> а) общественная - охрана воды и почвы от загрязнения фекалиями; б) личная - соблюдение правил личной гигиены (мытье рук, овощей, фруктов и кипячение воды).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ЛЯМБЛИЯ КИШЕЧНАЯ - Lamblia (Giardia) intestinalis 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71934" y="1000108"/>
            <a:ext cx="4572032" cy="571504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Впервые </a:t>
            </a:r>
            <a:r>
              <a:rPr lang="ru-RU" dirty="0" err="1" smtClean="0">
                <a:solidFill>
                  <a:srgbClr val="FF0000"/>
                </a:solidFill>
              </a:rPr>
              <a:t>лямблии</a:t>
            </a:r>
            <a:r>
              <a:rPr lang="ru-RU" dirty="0" smtClean="0"/>
              <a:t> были описаны профессором Харьковского университета, чехом по происхождению Д.Ф. </a:t>
            </a:r>
            <a:r>
              <a:rPr lang="ru-RU" dirty="0" err="1" smtClean="0"/>
              <a:t>Лямблем</a:t>
            </a:r>
            <a:r>
              <a:rPr lang="ru-RU" dirty="0" smtClean="0"/>
              <a:t> в 1859 г. Особенно подвержены этому заболеванию дети, зараженность которых составляет 50-80%.</a:t>
            </a:r>
          </a:p>
          <a:p>
            <a:pPr>
              <a:buNone/>
            </a:pPr>
            <a:r>
              <a:rPr lang="ru-RU" b="1" dirty="0" smtClean="0"/>
              <a:t>Локализация</a:t>
            </a:r>
            <a:r>
              <a:rPr lang="ru-RU" dirty="0" smtClean="0"/>
              <a:t> - 12-перстная кишка, желчные протоки печени. Существует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двух формах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Вегетативная форма </a:t>
            </a:r>
            <a:r>
              <a:rPr lang="ru-RU" dirty="0" smtClean="0"/>
              <a:t>- </a:t>
            </a:r>
            <a:r>
              <a:rPr lang="ru-RU" dirty="0" err="1" smtClean="0"/>
              <a:t>трофозоит</a:t>
            </a:r>
            <a:r>
              <a:rPr lang="ru-RU" dirty="0" smtClean="0"/>
              <a:t> грушевидной формы (12-14x5-10 мкм), имеет билатеральную симметрию, двойной набор органелл (2 ядра, </a:t>
            </a:r>
            <a:r>
              <a:rPr lang="ru-RU" dirty="0" err="1" smtClean="0"/>
              <a:t>аксонемы</a:t>
            </a:r>
            <a:r>
              <a:rPr lang="ru-RU" dirty="0" smtClean="0"/>
              <a:t>, 4 пары жгутиков). В центре проходит </a:t>
            </a:r>
            <a:r>
              <a:rPr lang="ru-RU" dirty="0" err="1" smtClean="0"/>
              <a:t>аксостиль</a:t>
            </a:r>
            <a:r>
              <a:rPr lang="ru-RU" dirty="0" smtClean="0"/>
              <a:t>, питание осмотическое, размножение бесполое.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Цистная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форма </a:t>
            </a:r>
            <a:r>
              <a:rPr lang="ru-RU" dirty="0" smtClean="0"/>
              <a:t>(8,8 - 12,7 мкм): а) незрелая (2-х ядерная); б) зрелая (4-х ядерная).</a:t>
            </a:r>
            <a:endParaRPr lang="ru-RU" dirty="0"/>
          </a:p>
        </p:txBody>
      </p:sp>
      <p:pic>
        <p:nvPicPr>
          <p:cNvPr id="10242" name="Picture 2" descr="C:\Users\admin\Desktop\Подготовит. курсы\Программа\Фото\Паразитология\img-A2fQI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184944"/>
            <a:ext cx="3900487" cy="5387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643998" cy="61436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Патогенное действие: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/>
              <a:t>нарушение функций и всасывательной способности кишечника (ухудшение всасывания жиров, углеводов и витаминов). Характерны механические раздражения, выделение </a:t>
            </a:r>
            <a:r>
              <a:rPr lang="ru-RU" dirty="0" err="1" smtClean="0"/>
              <a:t>цитотоксинов</a:t>
            </a:r>
            <a:r>
              <a:rPr lang="ru-RU" dirty="0" smtClean="0"/>
              <a:t> в кишечнике. Возможно бессимптомное течение заболевания - носительство. Возможны болезненные ощущения в правом подреберье. Токсические продукты распада или обмена </a:t>
            </a:r>
            <a:r>
              <a:rPr lang="ru-RU" dirty="0" err="1" smtClean="0"/>
              <a:t>лямблии</a:t>
            </a:r>
            <a:r>
              <a:rPr lang="ru-RU" dirty="0" smtClean="0"/>
              <a:t> могут быть причиной общих расстройств в виде ухудшения общего состояния, </a:t>
            </a:r>
            <a:r>
              <a:rPr lang="ru-RU" dirty="0" err="1" smtClean="0"/>
              <a:t>анемизации</a:t>
            </a:r>
            <a:r>
              <a:rPr lang="ru-RU" dirty="0" smtClean="0"/>
              <a:t>, нервных, психических и других нарушений, расстройства желудочной и кишечной секреции. Продолжительность жизни </a:t>
            </a:r>
            <a:r>
              <a:rPr lang="ru-RU" dirty="0" err="1" smtClean="0"/>
              <a:t>лямблии</a:t>
            </a:r>
            <a:r>
              <a:rPr lang="ru-RU" dirty="0" smtClean="0"/>
              <a:t> в кишечнике 30-40 дней.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заражения</a:t>
            </a:r>
            <a:r>
              <a:rPr lang="ru-RU" dirty="0" smtClean="0"/>
              <a:t> - больной человек и носитель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Профилактика: </a:t>
            </a:r>
            <a:r>
              <a:rPr lang="ru-RU" dirty="0" smtClean="0"/>
              <a:t>а) общественная - обследование больных и лиц с заболеваниями желчного пузыря, выявление </a:t>
            </a:r>
            <a:r>
              <a:rPr lang="ru-RU" dirty="0" err="1" smtClean="0"/>
              <a:t>лямблиоза</a:t>
            </a:r>
            <a:r>
              <a:rPr lang="ru-RU" dirty="0" smtClean="0"/>
              <a:t> и лечение больных; б) личная - соблюдение правил личной гигиены (мытье рук, овощей, фруктов, кипячение воды).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Инфузории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Infusoria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78647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Это наиболее высокоорганизованные простейшие, обитающие в пресных и морских водоемах, во влажной почве. Некоторые виды являются паразитами человека и животных. У инфузорий разных видов разнообразная форма тела, но чаще удлиненная, обтекаемая. Органоидами передвижения у них служат реснички. Для инфузорий характерно наличие не менее двух разных по размеру ядер - большого (макронуклеус) и малого (микронуклеус), выполняющих различные функции. Иногда может быть несколько макронуклеусов и несколько микронуклеусов. Размножаются инфузории бесполым и половым способами. Класс объединяет свыше 5000 видов.</a:t>
            </a:r>
            <a:endParaRPr lang="en-US" dirty="0" smtClean="0"/>
          </a:p>
          <a:p>
            <a:pPr algn="just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Среди паразитических инфузорий определенный интерес представляет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балантидиум</a:t>
            </a:r>
            <a:r>
              <a:rPr lang="ru-RU" dirty="0" smtClean="0"/>
              <a:t>, обитающий в кишечнике человека, свиньи. В результате его жизнедеятельности изъязвляется слизистая оболочка, разрушаются кровеносные сосуды. Заболевание проявляется кровавым поносом. При неблагоприятных условиях паразиты превращаются в цисты, которыми человек заражается при несоблюдении правил личной гигиены.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571480"/>
            <a:ext cx="4373718" cy="60007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Балантидий (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Balantidium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coli)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Локализация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/>
              <a:t>Паразитирует в толстом отделе кишечника и особенно часто в слепой кишке.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Тело </a:t>
            </a:r>
            <a:r>
              <a:rPr lang="ru-RU" dirty="0" smtClean="0"/>
              <a:t>неправильно-овальной или яйцевидной формы. Размеры в длину 30-200 мкм, в ширину - 20-70 мкм. По величине это самый крупный паразит человека среди простейших. На переднем суженном конце тела находится перистом, который переходит в </a:t>
            </a:r>
            <a:r>
              <a:rPr lang="ru-RU" dirty="0" err="1" smtClean="0"/>
              <a:t>цитостом</a:t>
            </a:r>
            <a:r>
              <a:rPr lang="ru-RU" dirty="0" smtClean="0"/>
              <a:t> и воронкообразную глотку, расположенную в виде щели перпендикулярно к поверхности. На заднем конце тела находится анальная пора. Питается остатками </a:t>
            </a:r>
            <a:r>
              <a:rPr lang="ru-RU" dirty="0" err="1" smtClean="0"/>
              <a:t>непереваренной</a:t>
            </a:r>
            <a:r>
              <a:rPr lang="ru-RU" dirty="0" smtClean="0"/>
              <a:t> пищи (особенно крахмальными зернами), эритроцитами.</a:t>
            </a:r>
            <a:endParaRPr lang="en-US" dirty="0" smtClean="0"/>
          </a:p>
          <a:p>
            <a:r>
              <a:rPr lang="ru-RU" dirty="0" smtClean="0"/>
              <a:t>Заражение происходит путем заглатывания цист. В пищеварительном тракте из цист образуются вегетативные формы. Размножаясь, балантидии иногда долго живут в кишечнике, не вызывая никаких патологических изменений. Вегетативные формы при комнатной температуре живут 2-3 дня.</a:t>
            </a:r>
          </a:p>
          <a:p>
            <a:pPr>
              <a:buNone/>
            </a:pPr>
            <a:r>
              <a:rPr lang="ru-RU" dirty="0" smtClean="0"/>
              <a:t>Заражение происходит через загрязненные овощи, фрукты, грязные руки, некипяченую воду.</a:t>
            </a:r>
            <a:endParaRPr lang="ru-RU" dirty="0"/>
          </a:p>
        </p:txBody>
      </p:sp>
      <p:pic>
        <p:nvPicPr>
          <p:cNvPr id="11266" name="Picture 2" descr="C:\Users\admin\Desktop\Подготовит. курсы\Программа\Фото\Паразитология\bio_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942" y="533390"/>
            <a:ext cx="3853554" cy="553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одготовит. курсы\Программа\Фото\Паразитология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дготовит. курсы\Программа\Фото\Паразитология\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234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Подготовит. курсы\Программа\Фото\Паразитология\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1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одготовит. курсы\Программа\Фото\Паразитология\0004-004-Klass-Sarkodov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РОТОВАЯ АМЕБА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786478"/>
          </a:xfrm>
        </p:spPr>
        <p:txBody>
          <a:bodyPr>
            <a:normAutofit lnSpcReduction="10000"/>
          </a:bodyPr>
          <a:lstStyle/>
          <a:p>
            <a:pPr algn="just" fontAlgn="base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Ротовая амеба (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gingivalis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smtClean="0"/>
              <a:t>– разновидность одноклеточных организмов (протист) типа саркодовых – относится к подотряду </a:t>
            </a:r>
            <a:r>
              <a:rPr lang="ru-RU" dirty="0" err="1" smtClean="0"/>
              <a:t>амебозоев</a:t>
            </a:r>
            <a:r>
              <a:rPr lang="ru-RU" dirty="0" smtClean="0"/>
              <a:t> (</a:t>
            </a:r>
            <a:r>
              <a:rPr lang="ru-RU" dirty="0" err="1" smtClean="0"/>
              <a:t>Amoebozoa</a:t>
            </a:r>
            <a:r>
              <a:rPr lang="ru-RU" dirty="0" smtClean="0"/>
              <a:t>) и является одним шести видов эндопаразитов данной группы, которые могут жить внутри человека. Ротовая амеба не признана болезнетворным </a:t>
            </a:r>
            <a:r>
              <a:rPr lang="ru-RU" dirty="0" err="1" smtClean="0"/>
              <a:t>протозоем</a:t>
            </a:r>
            <a:r>
              <a:rPr lang="ru-RU" dirty="0" smtClean="0"/>
              <a:t> (простейшим) и считается в медицинской паразитологии </a:t>
            </a:r>
            <a:r>
              <a:rPr lang="ru-RU" u="sng" dirty="0" smtClean="0">
                <a:solidFill>
                  <a:srgbClr val="C00000"/>
                </a:solidFill>
              </a:rPr>
              <a:t>непатогенным комменсалом</a:t>
            </a:r>
            <a:r>
              <a:rPr lang="ru-RU" dirty="0" smtClean="0"/>
              <a:t>. Хотя научные исследования возможного патогенного действия данного вида амебы ведутся со времени ее открытия в середине XIX века.</a:t>
            </a:r>
          </a:p>
          <a:p>
            <a:pPr algn="just" fontAlgn="base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Местом обитания</a:t>
            </a:r>
            <a:r>
              <a:rPr lang="ru-RU" dirty="0" smtClean="0"/>
              <a:t> ротовой амебы являются мягкий зубной налет и </a:t>
            </a:r>
            <a:r>
              <a:rPr lang="ru-RU" dirty="0" err="1" smtClean="0"/>
              <a:t>периодонтальные</a:t>
            </a:r>
            <a:r>
              <a:rPr lang="ru-RU" dirty="0" smtClean="0"/>
              <a:t> (</a:t>
            </a:r>
            <a:r>
              <a:rPr lang="ru-RU" dirty="0" err="1" smtClean="0"/>
              <a:t>десневые</a:t>
            </a:r>
            <a:r>
              <a:rPr lang="ru-RU" dirty="0" smtClean="0"/>
              <a:t>) карманы у основания зубов, также встречается в кариозных зубах и лакунах небных миндалин. Считается, что эти паразиты живут во рту почти каждого взрослого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КИШЕЧНАЯ АМЕБА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857232"/>
            <a:ext cx="8572560" cy="58579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Амеба кишечная (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smtClean="0"/>
              <a:t>относится к факультативным организмам. Она может сохранять свою жизнедеятельность и за пределами хозяина-носителя.  Для человека она является непатогенным паразитом. В организме человека амеба развивается в нижней части тонкого кишечника и в верхней части толстого кишечника. Цисты амеба образует в нижнем отделе толстой кишки.</a:t>
            </a:r>
            <a:br>
              <a:rPr lang="ru-RU" dirty="0" smtClean="0"/>
            </a:br>
            <a:r>
              <a:rPr lang="ru-RU" dirty="0" smtClean="0"/>
              <a:t> Кишечная амеба является возбудителем заболеваний только у человека. В организм попадает в основном из-за не соблюдения правил гигиены. Амебиаз еще называют болезнью «грязных рук». </a:t>
            </a:r>
            <a:endParaRPr lang="en-US" dirty="0" smtClean="0"/>
          </a:p>
          <a:p>
            <a:pPr algn="just">
              <a:buNone/>
            </a:pPr>
            <a:r>
              <a:rPr lang="ru-RU" dirty="0" smtClean="0"/>
              <a:t>Кишечная амеба питается остатками пищи, бактериями и грибками. Она не проникает в стенки кишечника и не наносит вред своему носителю. Даже при возникновении большого количества эритроцитов в органе амеба их не проглатывает. Двигается она очень медленно, можно сказать, топчется на одном месте.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одготовит. курсы\Программа\Фото\Паразитология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Дизентерийная амёба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572560" cy="60722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Дизентерийная амёба</a:t>
            </a:r>
            <a:r>
              <a:rPr lang="ru-RU" dirty="0" smtClean="0"/>
              <a:t> (</a:t>
            </a:r>
            <a:r>
              <a:rPr lang="ru-RU" dirty="0" smtClean="0">
                <a:hlinkClick r:id="rId2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r>
              <a:rPr lang="en-US" dirty="0" smtClean="0"/>
              <a:t>) — </a:t>
            </a:r>
            <a:r>
              <a:rPr lang="ru-RU" dirty="0" smtClean="0"/>
              <a:t>вид паразитических </a:t>
            </a:r>
            <a:r>
              <a:rPr lang="ru-RU" dirty="0" smtClean="0">
                <a:hlinkClick r:id="rId3" tooltip="Protozoa"/>
              </a:rPr>
              <a:t>простейших</a:t>
            </a:r>
            <a:r>
              <a:rPr lang="ru-RU" dirty="0" smtClean="0"/>
              <a:t> типа </a:t>
            </a:r>
            <a:r>
              <a:rPr lang="ru-RU" dirty="0" err="1" smtClean="0">
                <a:hlinkClick r:id="rId4" tooltip="Амёбозои"/>
              </a:rPr>
              <a:t>амёбозои</a:t>
            </a:r>
            <a:r>
              <a:rPr lang="ru-RU" dirty="0" smtClean="0"/>
              <a:t>. Вызывает тяжёлое заболевание — </a:t>
            </a:r>
            <a:r>
              <a:rPr lang="ru-RU" dirty="0" smtClean="0">
                <a:hlinkClick r:id="rId5" tooltip="Амёбиаз"/>
              </a:rPr>
              <a:t>амёбиаз</a:t>
            </a:r>
            <a:r>
              <a:rPr lang="ru-RU" dirty="0" smtClean="0"/>
              <a:t> (амёбную дизентерию, амёбный колит). Вид впервые описан в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hlinkClick r:id="rId6" tooltip="1875 год"/>
              </a:rPr>
              <a:t>1875 </a:t>
            </a:r>
            <a:r>
              <a:rPr lang="ru-RU" dirty="0" err="1" smtClean="0">
                <a:hlinkClick r:id="rId6" tooltip="1875 год"/>
              </a:rPr>
              <a:t>году</a:t>
            </a:r>
            <a:r>
              <a:rPr lang="ru-RU" dirty="0" err="1" smtClean="0"/>
              <a:t>русским</a:t>
            </a:r>
            <a:r>
              <a:rPr lang="ru-RU" dirty="0" smtClean="0"/>
              <a:t> учёным </a:t>
            </a:r>
            <a:r>
              <a:rPr lang="ru-RU" dirty="0" smtClean="0">
                <a:hlinkClick r:id="rId7" tooltip="Лёш, Фёдор Александрович"/>
              </a:rPr>
              <a:t>Ф.А. Лёшем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Размером дизентерийная амёба мельче обыкновенной амёбы (</a:t>
            </a:r>
            <a:r>
              <a:rPr lang="ru-RU" i="1" dirty="0" err="1" smtClean="0">
                <a:hlinkClick r:id="rId8" tooltip="Amoeba proteus"/>
              </a:rPr>
              <a:t>Amoeba</a:t>
            </a:r>
            <a:r>
              <a:rPr lang="ru-RU" i="1" dirty="0" smtClean="0">
                <a:hlinkClick r:id="rId8" tooltip="Amoeba proteus"/>
              </a:rPr>
              <a:t> </a:t>
            </a:r>
            <a:r>
              <a:rPr lang="ru-RU" i="1" dirty="0" err="1" smtClean="0">
                <a:hlinkClick r:id="rId8" tooltip="Amoeba proteus"/>
              </a:rPr>
              <a:t>proteus</a:t>
            </a:r>
            <a:r>
              <a:rPr lang="ru-RU" dirty="0" smtClean="0"/>
              <a:t>), подвижна. Ложноножки у нее меньше, чем у обыкновенной. </a:t>
            </a:r>
            <a:r>
              <a:rPr lang="ru-RU" dirty="0" smtClean="0">
                <a:hlinkClick r:id="rId9" tooltip="Эктоплазма (цитология)"/>
              </a:rPr>
              <a:t>Эктоплазма</a:t>
            </a:r>
            <a:r>
              <a:rPr lang="ru-RU" dirty="0" smtClean="0"/>
              <a:t> чётко отграничена от </a:t>
            </a:r>
            <a:r>
              <a:rPr lang="ru-RU" dirty="0" smtClean="0">
                <a:hlinkClick r:id="rId10" tooltip="Эндоплазма (страница отсутствует)"/>
              </a:rPr>
              <a:t>эндоплазмы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Псевдоподии"/>
              </a:rPr>
              <a:t>псевдоподии</a:t>
            </a:r>
            <a:r>
              <a:rPr lang="ru-RU" dirty="0" smtClean="0"/>
              <a:t> короткие и широкие.</a:t>
            </a:r>
          </a:p>
          <a:p>
            <a:pPr>
              <a:buNone/>
            </a:pPr>
            <a:r>
              <a:rPr lang="ru-RU" dirty="0" smtClean="0"/>
              <a:t>Может существовать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трёх формах: тканевой, просветной и цисты</a:t>
            </a:r>
            <a:r>
              <a:rPr lang="ru-RU" dirty="0" smtClean="0"/>
              <a:t>. Тканевая форма обнаруживается только у больных амёбиазом, другие — и у носителей.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133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8858280" cy="6429420"/>
          </a:xfrm>
        </p:spPr>
        <p:txBody>
          <a:bodyPr>
            <a:normAutofit fontScale="62500" lnSpcReduction="2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Заражение</a:t>
            </a:r>
            <a:r>
              <a:rPr lang="ru-RU" smtClean="0"/>
              <a:t> </a:t>
            </a:r>
            <a:r>
              <a:rPr lang="ru-RU" dirty="0" smtClean="0"/>
              <a:t>наступает при попадании </a:t>
            </a:r>
            <a:r>
              <a:rPr lang="ru-RU" dirty="0" smtClean="0">
                <a:hlinkClick r:id="rId2" tooltip="Цисты"/>
              </a:rPr>
              <a:t>цист</a:t>
            </a:r>
            <a:r>
              <a:rPr lang="ru-RU" dirty="0" smtClean="0"/>
              <a:t> в верхний отдел толстой кишки (слепая и восходящая ободочная кишка). Здесь цисты превращаются в просветные формы и внедряются в ткань кишки (тканевая форма), что сопровождается воспалением и формированием </a:t>
            </a:r>
            <a:r>
              <a:rPr lang="ru-RU" dirty="0" smtClean="0">
                <a:hlinkClick r:id="rId3" tooltip="Язва"/>
              </a:rPr>
              <a:t>язв</a:t>
            </a:r>
            <a:r>
              <a:rPr lang="ru-RU" dirty="0" smtClean="0"/>
              <a:t>.</a:t>
            </a:r>
          </a:p>
          <a:p>
            <a:r>
              <a:rPr lang="ru-RU" b="1" smtClean="0">
                <a:solidFill>
                  <a:srgbClr val="FF0000"/>
                </a:solidFill>
              </a:rPr>
              <a:t>Просветная форма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дизентерийной амёбы (</a:t>
            </a:r>
            <a:r>
              <a:rPr lang="ru-RU" dirty="0" smtClean="0">
                <a:hlinkClick r:id="rId4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forma</a:t>
            </a:r>
            <a:r>
              <a:rPr lang="ru-RU" i="1" dirty="0" smtClean="0"/>
              <a:t> </a:t>
            </a:r>
            <a:r>
              <a:rPr lang="ru-RU" i="1" dirty="0" err="1" smtClean="0"/>
              <a:t>minuta</a:t>
            </a:r>
            <a:r>
              <a:rPr lang="ru-RU" dirty="0" smtClean="0"/>
              <a:t>) имеет размер около 20 мкм. Находится в верхнем отделе толстой кишки. Движется с </a:t>
            </a:r>
            <a:r>
              <a:rPr lang="ru-RU" smtClean="0"/>
              <a:t>помощью псевдоподий (ложноножек</a:t>
            </a:r>
            <a:r>
              <a:rPr lang="ru-RU" dirty="0" smtClean="0"/>
              <a:t>). </a:t>
            </a:r>
            <a:r>
              <a:rPr lang="ru-RU" dirty="0" smtClean="0">
                <a:hlinkClick r:id="rId5" tooltip="Клеточное ядро"/>
              </a:rPr>
              <a:t>Ядро</a:t>
            </a:r>
            <a:r>
              <a:rPr lang="ru-RU" smtClean="0"/>
              <a:t> сферическое, </a:t>
            </a:r>
            <a:r>
              <a:rPr lang="ru-RU" smtClean="0">
                <a:hlinkClick r:id="rId6" tooltip="Хроматин"/>
              </a:rPr>
              <a:t>хроматин</a:t>
            </a:r>
            <a:r>
              <a:rPr lang="ru-RU" smtClean="0"/>
              <a:t> расположен </a:t>
            </a:r>
            <a:r>
              <a:rPr lang="ru-RU" dirty="0" smtClean="0"/>
              <a:t>под ядерной оболочкой в виде небольших </a:t>
            </a:r>
            <a:r>
              <a:rPr lang="ru-RU" dirty="0" err="1" smtClean="0"/>
              <a:t>глыбок</a:t>
            </a:r>
            <a:r>
              <a:rPr lang="ru-RU" dirty="0" smtClean="0"/>
              <a:t>; в центре ядра небольшая </a:t>
            </a:r>
            <a:r>
              <a:rPr lang="ru-RU" dirty="0" err="1" smtClean="0">
                <a:hlinkClick r:id="rId7" tooltip="Кариосома (страница отсутствует)"/>
              </a:rPr>
              <a:t>кариосома</a:t>
            </a:r>
            <a:r>
              <a:rPr lang="ru-RU" dirty="0" smtClean="0"/>
              <a:t>. Питается бактериями.</a:t>
            </a:r>
          </a:p>
          <a:p>
            <a:r>
              <a:rPr lang="ru-RU" b="1" smtClean="0">
                <a:solidFill>
                  <a:srgbClr val="FF0000"/>
                </a:solidFill>
              </a:rPr>
              <a:t>Тканевая форма: </a:t>
            </a:r>
            <a:r>
              <a:rPr lang="ru-RU" smtClean="0"/>
              <a:t>при </a:t>
            </a:r>
            <a:r>
              <a:rPr lang="ru-RU" dirty="0" smtClean="0"/>
              <a:t>внедрении просветной формы амёбы в ткани образуется тканевая форма (</a:t>
            </a:r>
            <a:r>
              <a:rPr lang="ru-RU" dirty="0" smtClean="0">
                <a:hlinkClick r:id="rId4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forma</a:t>
            </a:r>
            <a:r>
              <a:rPr lang="ru-RU" i="1" dirty="0" smtClean="0"/>
              <a:t> </a:t>
            </a:r>
            <a:r>
              <a:rPr lang="ru-RU" i="1" dirty="0" err="1" smtClean="0"/>
              <a:t>magna</a:t>
            </a:r>
            <a:r>
              <a:rPr lang="ru-RU" dirty="0" smtClean="0"/>
              <a:t>) размером 20–60 мкм. В отличие от просветной формы не содержит в цитоплазме никаких включений. В этой стадии амёба размножается в стенке толстой кишки, образуя язвы. Язвенное поражение толстой кишки сопровождается выделением слизи, </a:t>
            </a:r>
            <a:r>
              <a:rPr lang="ru-RU" dirty="0" smtClean="0">
                <a:hlinkClick r:id="rId8" tooltip="Гной"/>
              </a:rPr>
              <a:t>гноя</a:t>
            </a:r>
            <a:r>
              <a:rPr lang="ru-RU" dirty="0" smtClean="0"/>
              <a:t> и </a:t>
            </a:r>
            <a:r>
              <a:rPr lang="ru-RU" dirty="0" smtClean="0">
                <a:hlinkClick r:id="rId9" tooltip="Кровь"/>
              </a:rPr>
              <a:t>крови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Большая </a:t>
            </a:r>
            <a:r>
              <a:rPr lang="ru-RU" b="1" smtClean="0">
                <a:solidFill>
                  <a:srgbClr val="FF0000"/>
                </a:solidFill>
              </a:rPr>
              <a:t>вегетативная форма: </a:t>
            </a:r>
            <a:r>
              <a:rPr lang="ru-RU" smtClean="0"/>
              <a:t>просветные </a:t>
            </a:r>
            <a:r>
              <a:rPr lang="ru-RU" dirty="0" smtClean="0"/>
              <a:t>и тканевые формы амёбы, попавшие в просвет кишки из язв, увеличиваются в размере до 30 мкм и больше и приобретают способность </a:t>
            </a:r>
            <a:r>
              <a:rPr lang="ru-RU" dirty="0" err="1" smtClean="0"/>
              <a:t>фагоцитировать</a:t>
            </a:r>
            <a:r>
              <a:rPr lang="ru-RU" dirty="0" smtClean="0"/>
              <a:t> </a:t>
            </a:r>
            <a:r>
              <a:rPr lang="ru-RU" dirty="0" smtClean="0">
                <a:hlinkClick r:id="rId10" tooltip="Эритроциты"/>
              </a:rPr>
              <a:t>эритроциты</a:t>
            </a:r>
            <a:r>
              <a:rPr lang="ru-RU" dirty="0" smtClean="0"/>
              <a:t>. Эта форма называется большой вегетативной, или </a:t>
            </a:r>
            <a:r>
              <a:rPr lang="ru-RU" dirty="0" err="1" smtClean="0"/>
              <a:t>эритрофагом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Иногда амёбы из кишечника по кровеносным сосудам проникают в другие органы (прежде всего </a:t>
            </a:r>
            <a:r>
              <a:rPr lang="ru-RU" dirty="0" smtClean="0">
                <a:hlinkClick r:id="rId11" tooltip="Печень"/>
              </a:rPr>
              <a:t>печень</a:t>
            </a:r>
            <a:r>
              <a:rPr lang="ru-RU" dirty="0" smtClean="0"/>
              <a:t>), формируя там вторичные очаги — </a:t>
            </a:r>
            <a:r>
              <a:rPr lang="ru-RU" dirty="0" smtClean="0">
                <a:hlinkClick r:id="rId12" tooltip="Абсцесс"/>
              </a:rPr>
              <a:t>абсцессы</a:t>
            </a:r>
            <a:r>
              <a:rPr lang="ru-RU" dirty="0" smtClean="0"/>
              <a:t>(внекишечный амёбиаз).</a:t>
            </a:r>
          </a:p>
          <a:p>
            <a:r>
              <a:rPr lang="ru-RU" dirty="0" smtClean="0"/>
              <a:t>При затихании острой фазы болезни большая вегетативная форма уменьшается в размерах, переходит в просветную форму, которая </a:t>
            </a:r>
            <a:r>
              <a:rPr lang="ru-RU" dirty="0" err="1" smtClean="0"/>
              <a:t>инцистируется</a:t>
            </a:r>
            <a:r>
              <a:rPr lang="ru-RU" dirty="0" smtClean="0"/>
              <a:t> в кишечнике. Выброшенная при дефекации во внешнюю среду, она погибает в течение 15–20 минут.</a:t>
            </a:r>
          </a:p>
          <a:p>
            <a:r>
              <a:rPr lang="ru-RU" b="1" smtClean="0">
                <a:solidFill>
                  <a:srgbClr val="FF0000"/>
                </a:solidFill>
              </a:rPr>
              <a:t>Цисты</a:t>
            </a:r>
            <a:r>
              <a:rPr lang="ru-RU" smtClean="0"/>
              <a:t> </a:t>
            </a:r>
            <a:r>
              <a:rPr lang="ru-RU" dirty="0" smtClean="0"/>
              <a:t>образуются при сгущении фекалий в толстой кишке. Просветная форма окружается оболочкой и превращается в шаровидную цисту (размер около 12 мкм) с 4 ядрами, не отличающимися по строению от ядра вегетативной формы. Незрелые цисты содержат от 1 до 3 ядер. Имеют </a:t>
            </a:r>
            <a:r>
              <a:rPr lang="ru-RU" dirty="0" smtClean="0">
                <a:hlinkClick r:id="rId13" tooltip="Вакуоль"/>
              </a:rPr>
              <a:t>вакуоль</a:t>
            </a:r>
            <a:r>
              <a:rPr lang="ru-RU" dirty="0" smtClean="0"/>
              <a:t> с </a:t>
            </a:r>
            <a:r>
              <a:rPr lang="ru-RU" dirty="0" smtClean="0">
                <a:hlinkClick r:id="rId14" tooltip="Гликоген"/>
              </a:rPr>
              <a:t>гликогеном</a:t>
            </a:r>
            <a:r>
              <a:rPr lang="ru-RU" dirty="0" smtClean="0"/>
              <a:t>. Часть цист имеет </a:t>
            </a:r>
            <a:r>
              <a:rPr lang="ru-RU" dirty="0" err="1" smtClean="0"/>
              <a:t>хроматоидные</a:t>
            </a:r>
            <a:r>
              <a:rPr lang="ru-RU" dirty="0" smtClean="0"/>
              <a:t> тела.</a:t>
            </a:r>
          </a:p>
          <a:p>
            <a:r>
              <a:rPr lang="ru-RU" dirty="0" smtClean="0"/>
              <a:t>С фекалиями цисты выбрасываются во внешнюю среду и при попадании в желудочно-кишечный тракт человека после </a:t>
            </a:r>
            <a:r>
              <a:rPr lang="ru-RU" dirty="0" err="1" smtClean="0"/>
              <a:t>метацистной</a:t>
            </a:r>
            <a:r>
              <a:rPr lang="ru-RU" dirty="0" smtClean="0"/>
              <a:t> стадии развития (деления на 8 дочерних амёб) образуют просветные формы.</a:t>
            </a:r>
          </a:p>
          <a:p>
            <a:r>
              <a:rPr lang="ru-RU" dirty="0" smtClean="0"/>
              <a:t>Цисты могут сохранять жизнеспособность в воде и влажной почве </a:t>
            </a:r>
            <a:r>
              <a:rPr lang="ru-RU" smtClean="0"/>
              <a:t>более месяца.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одготовит. курсы\Программа\Фото\Паразитология\46856_html_2063b7a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35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</TotalTime>
  <Words>505</Words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МЕДИЦИНСКАЯ ПРОТОЗООЛОГИЯ</vt:lpstr>
      <vt:lpstr>Слайд 2</vt:lpstr>
      <vt:lpstr>Слайд 3</vt:lpstr>
      <vt:lpstr>РОТОВАЯ АМЕБА </vt:lpstr>
      <vt:lpstr>КИШЕЧНАЯ АМЕБА</vt:lpstr>
      <vt:lpstr>Слайд 6</vt:lpstr>
      <vt:lpstr>  Дизентерийная амёба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ЛЯМБЛИЯ КИШЕЧНАЯ - Lamblia (Giardia) intestinalis </vt:lpstr>
      <vt:lpstr>Слайд 16</vt:lpstr>
      <vt:lpstr>Класс Инфузории (Infusoria)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ПРОТОЗООЛОГИЯ</dc:title>
  <dc:creator>admin</dc:creator>
  <cp:lastModifiedBy>admin</cp:lastModifiedBy>
  <cp:revision>16</cp:revision>
  <dcterms:created xsi:type="dcterms:W3CDTF">2018-03-11T12:45:50Z</dcterms:created>
  <dcterms:modified xsi:type="dcterms:W3CDTF">2020-05-08T17:18:43Z</dcterms:modified>
</cp:coreProperties>
</file>