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77" r:id="rId3"/>
    <p:sldId id="278" r:id="rId4"/>
    <p:sldId id="279" r:id="rId5"/>
    <p:sldId id="281" r:id="rId6"/>
    <p:sldId id="280" r:id="rId7"/>
    <p:sldId id="273" r:id="rId8"/>
    <p:sldId id="260" r:id="rId9"/>
    <p:sldId id="263" r:id="rId10"/>
    <p:sldId id="265" r:id="rId11"/>
    <p:sldId id="268" r:id="rId12"/>
    <p:sldId id="267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369" autoAdjust="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F3CA27-9ED6-45A4-AA96-9430D94BD340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065AB9-784B-44DA-8041-1802B916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35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0D571-5B2B-41E5-A657-6855934A10B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7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4A485B-E6BA-41B1-8BB8-562917A97292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017DC8-08CC-4367-89BD-783E52934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1770-9B16-430D-A00B-7539274DC741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4320-FFF1-4773-A254-845804913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62A57-B95E-4DED-830C-0F4084BDE658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DF0CA-73CA-4686-8381-FF5110446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F169-42E4-433E-99C8-B5867E3F6299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8279-44D9-4925-98AC-BDE19CC31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BF51-4736-476D-9980-73F954E58367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DDA35-7856-4890-8001-EAF6911BE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ECD9-4E9C-415B-9181-3D907068D024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C5F79-EA2E-420D-A15E-7F1E4B87C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216DB0-E613-41C9-B28C-929B3FCA224C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7C5FC5-472C-4C57-9162-D232DC3EC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E2A82F-9252-4D06-AD9F-8C5EB59056E1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583D97-BE3E-4564-83B9-460076812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D5BB-CEE6-4BDE-99D6-3848DAC2ED3A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C5FF-B7E8-48DC-A7F5-454F7D43C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860C-D563-4488-9753-50A7CF59BEC5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1C6BAA-5A14-4954-8044-5894FB3FE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CD55-10D1-4E40-889F-423C33E55AAB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82DE-0A2C-4285-8CB1-31260E54E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F9429B-3057-44DA-9D50-E784F733B930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6F9E9E7-AEF3-413C-A34C-029FBC65C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85DE1E-6323-4F1C-A748-EBD79ED1D72A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49399-F263-4B11-AD4F-EC4F0CCEC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2" r:id="rId2"/>
    <p:sldLayoutId id="2147483818" r:id="rId3"/>
    <p:sldLayoutId id="2147483819" r:id="rId4"/>
    <p:sldLayoutId id="2147483820" r:id="rId5"/>
    <p:sldLayoutId id="2147483813" r:id="rId6"/>
    <p:sldLayoutId id="2147483821" r:id="rId7"/>
    <p:sldLayoutId id="2147483814" r:id="rId8"/>
    <p:sldLayoutId id="2147483822" r:id="rId9"/>
    <p:sldLayoutId id="2147483815" r:id="rId10"/>
    <p:sldLayoutId id="2147483823" r:id="rId11"/>
    <p:sldLayoutId id="21474838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2">
            <a:lum bright="8000"/>
          </a:blip>
          <a:srcRect/>
          <a:stretch>
            <a:fillRect/>
          </a:stretch>
        </p:blipFill>
        <p:spPr bwMode="auto">
          <a:xfrm>
            <a:off x="214313" y="357188"/>
            <a:ext cx="42862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4286250" y="357188"/>
            <a:ext cx="4552950" cy="2500312"/>
          </a:xfrm>
        </p:spPr>
        <p:txBody>
          <a:bodyPr/>
          <a:lstStyle/>
          <a:p>
            <a:pPr eaLnBrk="1" hangingPunct="1"/>
            <a:r>
              <a:rPr lang="ru-RU" sz="3600" b="1" cap="none" smtClean="0">
                <a:solidFill>
                  <a:srgbClr val="D9969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none" smtClean="0">
                <a:solidFill>
                  <a:srgbClr val="D9969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cap="none" smtClean="0">
              <a:solidFill>
                <a:srgbClr val="D996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60800"/>
            <a:ext cx="9396413" cy="2446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sz="360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Санкт-Петербургское государственное бюджетное учреждение здравоохранения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«Городская больница №26»</a:t>
            </a:r>
          </a:p>
          <a:p>
            <a:pPr eaLnBrk="1" hangingPunct="1">
              <a:lnSpc>
                <a:spcPct val="80000"/>
              </a:lnSpc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3200" smtClean="0"/>
          </a:p>
          <a:p>
            <a:pPr eaLnBrk="1" hangingPunct="1">
              <a:lnSpc>
                <a:spcPct val="80000"/>
              </a:lnSpc>
            </a:pP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8153400" cy="9906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Формы работы с персоналом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492500" y="1589088"/>
            <a:ext cx="5651500" cy="45720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максимальной заинтересованности с первых дней работы: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предоставлением служебной жилплощади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Вовлечение в профсоюзную работу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обучения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Материальная стимуляция молодых специалистов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23555" name="Picture 2" descr="C:\Users\Пользователь\Desktop\KINGSTON\день медика\DSCN2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786188"/>
            <a:ext cx="2833688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IMG_22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71625"/>
            <a:ext cx="278606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logo_new_norm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051720" y="258763"/>
            <a:ext cx="8153400" cy="9906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Реализация наставничества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</p:txBody>
      </p:sp>
      <p:sp>
        <p:nvSpPr>
          <p:cNvPr id="24578" name="Содержимое 4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844232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Старшая медицинская сестра представляет молодого специалиста коллективу.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Наставник: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знакомит нового сотрудника с должностной инструкцией, стандартами деятельности, инструктивно-методическими материалами и нормативными документами, необходимыми для работы, литературой по специальности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проводит индивидуальные беседы и консультации по профессиональным навыкам, выявляет потребности нового сотрудника в специальном обучении, многократно проводит отработку методик выполнения манипуляций</a:t>
            </a:r>
          </a:p>
          <a:p>
            <a:pPr eaLnBrk="1" hangingPunct="1">
              <a:lnSpc>
                <a:spcPct val="90000"/>
              </a:lnSpc>
            </a:pPr>
            <a:endParaRPr lang="ru-RU" sz="2600" dirty="0" smtClean="0">
              <a:latin typeface="Times New Roman" pitchFamily="18" charset="0"/>
            </a:endParaRPr>
          </a:p>
        </p:txBody>
      </p:sp>
      <p:pic>
        <p:nvPicPr>
          <p:cNvPr id="24579" name="Picture 2" descr="logo_new_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763713" y="188913"/>
            <a:ext cx="8153400" cy="9906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наставничества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484313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    Наставник и старшая медицинская сестра: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проводят со всеми молодыми специалистами собеседование с целью оценки уровня подготовки для разработки наиболее эффективной программы адаптации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информируют нового сотрудника о больнице: история больницы; ее организационная структура; правила внутреннего трудового распорядка; план мероприятий по обучению.</a:t>
            </a:r>
          </a:p>
          <a:p>
            <a:pPr eaLnBrk="1" hangingPunct="1">
              <a:lnSpc>
                <a:spcPct val="80000"/>
              </a:lnSpc>
            </a:pPr>
            <a:endParaRPr lang="ru-RU" sz="2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 descr="logo_new_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F:\America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365625"/>
            <a:ext cx="39957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990600" y="188913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Информация о средней заработной плате по стационару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4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342431"/>
              </p:ext>
            </p:extLst>
          </p:nvPr>
        </p:nvGraphicFramePr>
        <p:xfrm>
          <a:off x="395536" y="2132856"/>
          <a:ext cx="8424935" cy="3801227"/>
        </p:xfrm>
        <a:graphic>
          <a:graphicData uri="http://schemas.openxmlformats.org/drawingml/2006/table">
            <a:tbl>
              <a:tblPr/>
              <a:tblGrid>
                <a:gridCol w="545153"/>
                <a:gridCol w="2362903"/>
                <a:gridCol w="2182331"/>
                <a:gridCol w="3334548"/>
              </a:tblGrid>
              <a:tr h="1368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персонала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средней заработной платы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Указу Президента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7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медицинский персонал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48" name="Picture 2" descr="logo_new_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"/>
          <p:cNvSpPr txBox="1">
            <a:spLocks/>
          </p:cNvSpPr>
          <p:nvPr/>
        </p:nvSpPr>
        <p:spPr bwMode="auto">
          <a:xfrm>
            <a:off x="928688" y="2071688"/>
            <a:ext cx="7429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ru-RU" sz="2700" dirty="0">
              <a:latin typeface="+mn-lt"/>
              <a:cs typeface="+mn-cs"/>
            </a:endParaRPr>
          </a:p>
          <a:p>
            <a:pPr marL="109537" algn="ctr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ru-RU" sz="4400" b="1" dirty="0">
              <a:latin typeface="+mn-lt"/>
              <a:cs typeface="Times New Roman" pitchFamily="18" charset="0"/>
            </a:endParaRPr>
          </a:p>
          <a:p>
            <a:pPr marL="109537" algn="ctr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ru-RU" sz="44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marL="109537" algn="ctr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ru-RU" sz="4400" b="1" dirty="0">
              <a:latin typeface="+mn-lt"/>
              <a:cs typeface="Times New Roman" pitchFamily="18" charset="0"/>
            </a:endParaRPr>
          </a:p>
          <a:p>
            <a:pPr marL="109537" algn="ctr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ru-RU" sz="4400" b="1" dirty="0">
              <a:latin typeface="+mn-lt"/>
              <a:cs typeface="Times New Roman" pitchFamily="18" charset="0"/>
            </a:endParaRPr>
          </a:p>
          <a:p>
            <a:pPr marL="109537" algn="ctr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ru-RU" sz="4400" b="1" dirty="0">
              <a:latin typeface="+mn-lt"/>
              <a:cs typeface="Times New Roman" pitchFamily="18" charset="0"/>
            </a:endParaRPr>
          </a:p>
          <a:p>
            <a:pPr marL="109537" algn="ctr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ru-RU" sz="4400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8888" y="260350"/>
            <a:ext cx="7429500" cy="928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1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2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C:\Users\Пользователь\Desktop\KINGSTON\день медика\DSCN2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33600"/>
            <a:ext cx="30718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Пользователь\Desktop\KINGSTON\презентация фотки\конкурс 2008год\IMG_2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2341662"/>
            <a:ext cx="5436096" cy="38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logo_new_norm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2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logo_new_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187450" y="333375"/>
            <a:ext cx="8153400" cy="9906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Times New Roman" pitchFamily="18" charset="0"/>
              </a:rPr>
              <a:t>СПб ГБУЗ «Городская больница № 26»</a:t>
            </a: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1628775"/>
            <a:ext cx="8713788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</a:rPr>
              <a:t>Крупнейший медицинский центр на юге 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Санкт-Петербурга. 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</a:rPr>
              <a:t>За более чем 40-летнюю историю (больница была основана в 1975 году) медицинскую помощь 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в ее стенах получили 1,6 млн. человек.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</a:rPr>
              <a:t>Сегодня в больнице, развернутой на </a:t>
            </a:r>
            <a:r>
              <a:rPr lang="ru-RU" sz="2800" dirty="0" smtClean="0">
                <a:latin typeface="Times New Roman" pitchFamily="18" charset="0"/>
              </a:rPr>
              <a:t>1038 </a:t>
            </a:r>
            <a:r>
              <a:rPr lang="ru-RU" sz="2800" dirty="0" smtClean="0">
                <a:latin typeface="Times New Roman" pitchFamily="18" charset="0"/>
              </a:rPr>
              <a:t>коек, выполняется 30000 операций, получают лечение 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более </a:t>
            </a:r>
            <a:r>
              <a:rPr lang="ru-RU" sz="2800" dirty="0" smtClean="0">
                <a:latin typeface="Times New Roman" pitchFamily="18" charset="0"/>
              </a:rPr>
              <a:t>76</a:t>
            </a:r>
            <a:r>
              <a:rPr lang="ru-RU" sz="2800" dirty="0" smtClean="0">
                <a:latin typeface="Times New Roman" pitchFamily="18" charset="0"/>
              </a:rPr>
              <a:t>000 пациентов, а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</a:rPr>
              <a:t>мбулаторная помощь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</a:rPr>
              <a:t>    оказывается более чем </a:t>
            </a:r>
            <a:r>
              <a:rPr lang="ru-RU" sz="2800" dirty="0" smtClean="0">
                <a:latin typeface="Times New Roman" pitchFamily="18" charset="0"/>
              </a:rPr>
              <a:t>43000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</a:rPr>
              <a:t>    человек в </a:t>
            </a:r>
            <a:r>
              <a:rPr lang="ru-RU" sz="2800" dirty="0" smtClean="0">
                <a:latin typeface="Times New Roman" pitchFamily="18" charset="0"/>
              </a:rPr>
              <a:t>год.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16388" name="Picture 5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541838"/>
            <a:ext cx="32035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304800" y="2708275"/>
            <a:ext cx="8839200" cy="3168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</a:rPr>
              <a:t>         Активное развитие и новаторство, современная широкая исследовательская деятельность, позволяет больнице находиться на передовых рубежах здравоохранения России.</a:t>
            </a:r>
          </a:p>
        </p:txBody>
      </p:sp>
      <p:pic>
        <p:nvPicPr>
          <p:cNvPr id="17410" name="Picture 2" descr="logo_new_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00113" y="1412875"/>
            <a:ext cx="71167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 sz="3600" dirty="0">
                <a:solidFill>
                  <a:schemeClr val="tx2"/>
                </a:solidFill>
              </a:rPr>
              <a:t>Один из лучших стационаров </a:t>
            </a:r>
          </a:p>
          <a:p>
            <a:pPr lvl="1"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 sz="3600" dirty="0">
                <a:solidFill>
                  <a:schemeClr val="tx2"/>
                </a:solidFill>
              </a:rPr>
              <a:t>Санкт-Петербурга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  <a:p>
            <a:endParaRPr lang="ru-RU" dirty="0"/>
          </a:p>
        </p:txBody>
      </p:sp>
      <p:pic>
        <p:nvPicPr>
          <p:cNvPr id="17412" name="Picture 6" descr="C:\Users\Пользователь\Desktop\отработ на сайт\моя\Оборудование\IMG_1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149725"/>
            <a:ext cx="39957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990600" y="404813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</a:rPr>
              <a:t>Лечебно-диагностическая помощь оказывается по следующим профилям:</a:t>
            </a:r>
            <a:r>
              <a:rPr lang="ru-RU" sz="3200" dirty="0" smtClean="0">
                <a:latin typeface="Arial" charset="0"/>
              </a:rPr>
              <a:t/>
            </a:r>
            <a:br>
              <a:rPr lang="ru-RU" sz="3200" dirty="0" smtClean="0">
                <a:latin typeface="Arial" charset="0"/>
              </a:rPr>
            </a:br>
            <a:endParaRPr lang="ru-RU" sz="3200" dirty="0" smtClean="0">
              <a:latin typeface="Arial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79388" y="1484313"/>
            <a:ext cx="8153400" cy="5545137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</a:rPr>
              <a:t>кардиология, 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</a:rPr>
              <a:t>кардиохирургия,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</a:rPr>
              <a:t>урология, 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</a:rPr>
              <a:t>гинекология, 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</a:rPr>
              <a:t>абдоминальная хирургия, 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</a:rPr>
              <a:t>травматология, 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</a:rPr>
              <a:t>оториноларингология</a:t>
            </a:r>
          </a:p>
        </p:txBody>
      </p:sp>
      <p:pic>
        <p:nvPicPr>
          <p:cNvPr id="18435" name="Picture 2" descr="logo_new_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Users\Пользователь\Desktop\Отчеты больницы\Отчет 2013\Слайды\Мосягин КХО\IMG_1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135438"/>
            <a:ext cx="3240088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6" descr="C:\Users\Пользователь\Desktop\Оборудование больницы 26\IMG_20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557338"/>
            <a:ext cx="2952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990600" y="188913"/>
            <a:ext cx="8153400" cy="99060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</a:rPr>
              <a:t>Лечебно-диагностическая помощь оказывается по следующим профилям: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8153400" cy="4525963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нейрохирургия, 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пульмонология, 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аллергология, 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гастроэнтерология, 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неврология, 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гематология,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медицинская реабилитация, 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нефрология.</a:t>
            </a:r>
          </a:p>
          <a:p>
            <a:endParaRPr lang="ru-RU" sz="3200" smtClean="0"/>
          </a:p>
        </p:txBody>
      </p:sp>
      <p:pic>
        <p:nvPicPr>
          <p:cNvPr id="36868" name="Picture 2" descr="logo_new_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Комар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122738"/>
            <a:ext cx="25273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 descr="C:\Users\Александр\Desktop\фото ГБ26\DSCN45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484313"/>
            <a:ext cx="3563937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Нейрохирур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581525"/>
            <a:ext cx="29527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68313" y="29241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79388" y="4221163"/>
            <a:ext cx="2657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Нейрохирургия</a:t>
            </a:r>
          </a:p>
        </p:txBody>
      </p:sp>
      <p:pic>
        <p:nvPicPr>
          <p:cNvPr id="19460" name="Picture 6" descr="Операция имплантации ЭК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603750"/>
            <a:ext cx="30416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372225" y="4221163"/>
            <a:ext cx="251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Кардиохирургия</a:t>
            </a:r>
          </a:p>
        </p:txBody>
      </p:sp>
      <p:pic>
        <p:nvPicPr>
          <p:cNvPr id="19462" name="Picture 8" descr="image-0-02-05-b5a3d3b58681915ad3e69a17f84dbc01772ed0dc1b0cabfeea7e520bb2f2bb92-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557338"/>
            <a:ext cx="29527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23850" y="24209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50825" y="3500438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Травматология</a:t>
            </a:r>
          </a:p>
        </p:txBody>
      </p:sp>
      <p:pic>
        <p:nvPicPr>
          <p:cNvPr id="19465" name="Picture 11" descr="IMG_48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557338"/>
            <a:ext cx="302418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6011863" y="3500438"/>
            <a:ext cx="3132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Оториноларингология</a:t>
            </a:r>
          </a:p>
        </p:txBody>
      </p:sp>
      <p:pic>
        <p:nvPicPr>
          <p:cNvPr id="19467" name="Picture 2" descr="logo_new_norm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2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6"/>
          <p:cNvSpPr>
            <a:spLocks noChangeArrowheads="1"/>
          </p:cNvSpPr>
          <p:nvPr/>
        </p:nvSpPr>
        <p:spPr bwMode="auto">
          <a:xfrm>
            <a:off x="0" y="191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>
              <a:latin typeface="Arial" charset="0"/>
            </a:endParaRPr>
          </a:p>
        </p:txBody>
      </p:sp>
      <p:pic>
        <p:nvPicPr>
          <p:cNvPr id="19469" name="Picture 4" descr="C:\Users\Александр\Desktop\EA1A2082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557338"/>
            <a:ext cx="2519363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3" descr="C:\Users\Александр\Desktop\фото ГБ26\DSCN456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4595813"/>
            <a:ext cx="266382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Rectangle 19"/>
          <p:cNvSpPr>
            <a:spLocks noChangeArrowheads="1"/>
          </p:cNvSpPr>
          <p:nvPr/>
        </p:nvSpPr>
        <p:spPr bwMode="auto">
          <a:xfrm>
            <a:off x="3203575" y="3573463"/>
            <a:ext cx="2808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Arial" charset="0"/>
              </a:rPr>
              <a:t>Акушерство и гинекология</a:t>
            </a:r>
          </a:p>
        </p:txBody>
      </p:sp>
      <p:sp>
        <p:nvSpPr>
          <p:cNvPr id="19472" name="Text Box 5"/>
          <p:cNvSpPr txBox="1">
            <a:spLocks noChangeArrowheads="1"/>
          </p:cNvSpPr>
          <p:nvPr/>
        </p:nvSpPr>
        <p:spPr bwMode="auto">
          <a:xfrm>
            <a:off x="3203575" y="4221163"/>
            <a:ext cx="2657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Урология</a:t>
            </a:r>
          </a:p>
        </p:txBody>
      </p:sp>
      <p:sp>
        <p:nvSpPr>
          <p:cNvPr id="19473" name="Text Box 20"/>
          <p:cNvSpPr txBox="1">
            <a:spLocks noChangeArrowheads="1"/>
          </p:cNvSpPr>
          <p:nvPr/>
        </p:nvSpPr>
        <p:spPr bwMode="auto">
          <a:xfrm>
            <a:off x="1540603" y="73064"/>
            <a:ext cx="7524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chemeClr val="tx2"/>
                </a:solidFill>
              </a:rPr>
              <a:t>Высокотехнологичная медицинская помощь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00088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Молодые специалисты</a:t>
            </a:r>
          </a:p>
        </p:txBody>
      </p:sp>
      <p:sp>
        <p:nvSpPr>
          <p:cNvPr id="20482" name="Содержимое 4"/>
          <p:cNvSpPr>
            <a:spLocks noGrp="1"/>
          </p:cNvSpPr>
          <p:nvPr>
            <p:ph sz="quarter" idx="1"/>
          </p:nvPr>
        </p:nvSpPr>
        <p:spPr>
          <a:xfrm>
            <a:off x="179388" y="1484313"/>
            <a:ext cx="8569325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Традиционно СПб ГБУЗ «Городская больница № 26» является работодателем для молодых специалистов, окончивших: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СПб МК им. В.М. Бехтерева,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СПб МК № 2,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СПб МК № 3. 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4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0483" name="Picture 2" descr="logo_new_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Пользователь\Desktop\отработ на сайт\повтор просм\повтор\фото кт на сайт\обсуждение исследо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2636912"/>
            <a:ext cx="4175419" cy="307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1700213"/>
            <a:ext cx="8153400" cy="2857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Создание условий,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мотивирующих персонал</a:t>
            </a:r>
          </a:p>
        </p:txBody>
      </p:sp>
      <p:pic>
        <p:nvPicPr>
          <p:cNvPr id="21506" name="Picture 6" descr="C:\Users\Пользователь\Desktop\отработ на сайт\моя\Оборудование\IMG_2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429000"/>
            <a:ext cx="4214464" cy="28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Users\Пользователь\Desktop\Оборудование больницы 26\IMG_1903.jpg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4845209" y="3429827"/>
            <a:ext cx="4072743" cy="280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logo_new_norm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403350" y="0"/>
            <a:ext cx="7415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chemeClr val="tx2"/>
                </a:solidFill>
              </a:rPr>
              <a:t>Эффективное решение проблемы недостатка кадров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Меры мотивации молодых специалистов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type="body" sz="half" idx="1"/>
          </p:nvPr>
        </p:nvSpPr>
        <p:spPr>
          <a:xfrm>
            <a:off x="179388" y="1600200"/>
            <a:ext cx="42481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разработка системы отбора,  адаптации персонала и формирования кадрового резерва;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разработка системы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финансовой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мотивации персонала;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создание позитивной системы взаимоотношений: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(в коллективе  -  хороший моральный климат, многолетняя совместная работа, дружба и т. д.),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взаимоотношений с профессионалами своей или смежных специальностей, работающими в других коллективах.</a:t>
            </a:r>
          </a:p>
        </p:txBody>
      </p:sp>
      <p:sp>
        <p:nvSpPr>
          <p:cNvPr id="2253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787900" y="1268413"/>
            <a:ext cx="40005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разработки программ ротации 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повышения квалификации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персонала с целью развития персонала и построения карьеры;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оснащение рабочих мест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современной техникой</a:t>
            </a:r>
            <a:endParaRPr lang="ru-RU" sz="2200" b="1" dirty="0" smtClean="0"/>
          </a:p>
          <a:p>
            <a:pPr eaLnBrk="1" hangingPunct="1">
              <a:lnSpc>
                <a:spcPct val="80000"/>
              </a:lnSpc>
            </a:pPr>
            <a:endParaRPr lang="ru-RU" sz="2000" b="1" dirty="0" smtClean="0"/>
          </a:p>
        </p:txBody>
      </p:sp>
      <p:pic>
        <p:nvPicPr>
          <p:cNvPr id="22532" name="Picture 2" descr="logo_new_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IMG_18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332" y="3933056"/>
            <a:ext cx="421866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589</TotalTime>
  <Words>408</Words>
  <Application>Microsoft Office PowerPoint</Application>
  <PresentationFormat>Экран (4:3)</PresentationFormat>
  <Paragraphs>108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Wingdings</vt:lpstr>
      <vt:lpstr>Wingdings 2</vt:lpstr>
      <vt:lpstr>Wingdings 3</vt:lpstr>
      <vt:lpstr>Обычная</vt:lpstr>
      <vt:lpstr> </vt:lpstr>
      <vt:lpstr>СПб ГБУЗ «Городская больница № 26»</vt:lpstr>
      <vt:lpstr>Презентация PowerPoint</vt:lpstr>
      <vt:lpstr>Лечебно-диагностическая помощь оказывается по следующим профилям: </vt:lpstr>
      <vt:lpstr>Лечебно-диагностическая помощь оказывается по следующим профилям:</vt:lpstr>
      <vt:lpstr>Презентация PowerPoint</vt:lpstr>
      <vt:lpstr> Молодые специалисты</vt:lpstr>
      <vt:lpstr>Презентация PowerPoint</vt:lpstr>
      <vt:lpstr>Меры мотивации молодых специалистов</vt:lpstr>
      <vt:lpstr>Формы работы с персоналом </vt:lpstr>
      <vt:lpstr>Реализация наставничества </vt:lpstr>
      <vt:lpstr>Реализация наставничества </vt:lpstr>
      <vt:lpstr>Информация о средней заработной плате по стационару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52</cp:revision>
  <dcterms:created xsi:type="dcterms:W3CDTF">2016-08-30T09:00:00Z</dcterms:created>
  <dcterms:modified xsi:type="dcterms:W3CDTF">2021-02-10T10:16:55Z</dcterms:modified>
</cp:coreProperties>
</file>