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61" r:id="rId5"/>
    <p:sldId id="258" r:id="rId6"/>
    <p:sldId id="260" r:id="rId7"/>
    <p:sldId id="262" r:id="rId8"/>
    <p:sldId id="266" r:id="rId9"/>
    <p:sldId id="267" r:id="rId10"/>
    <p:sldId id="268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97FFD3-77A8-48A7-93FC-F9FCCA944BFE}" v="1672" dt="2021-02-07T22:07:29.297"/>
    <p1510:client id="{DDF572DF-739B-4C52-B211-3C561A03DF11}" v="527" dt="2021-02-09T08:07:14.281"/>
    <p1510:client id="{FCA7B97F-A15E-4445-BB60-B3C5ECDD6C80}" v="136" dt="2021-02-09T10:49:28.4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4683167"/>
            <a:ext cx="10993549" cy="1066801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rgbClr val="FFFFFF"/>
                </a:solidFill>
                <a:latin typeface="Corbel"/>
              </a:rPr>
              <a:t>Мы</a:t>
            </a:r>
            <a:r>
              <a:rPr lang="en-US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rbel"/>
              </a:rPr>
              <a:t>рады</a:t>
            </a:r>
            <a:r>
              <a:rPr lang="en-US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rbel"/>
              </a:rPr>
              <a:t>молодым</a:t>
            </a:r>
            <a:r>
              <a:rPr lang="en-US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Corbel"/>
              </a:rPr>
              <a:t>специалистам</a:t>
            </a:r>
            <a:r>
              <a:rPr lang="en-US" dirty="0">
                <a:solidFill>
                  <a:srgbClr val="FFFFFF"/>
                </a:solidFill>
                <a:latin typeface="Corbel"/>
              </a:rPr>
              <a:t>!</a:t>
            </a:r>
            <a:r>
              <a:rPr lang="en-US" dirty="0">
                <a:latin typeface="Corbel"/>
              </a:rPr>
              <a:t/>
            </a:r>
            <a:br>
              <a:rPr lang="en-US" dirty="0">
                <a:latin typeface="Corbel"/>
              </a:rPr>
            </a:br>
            <a:endParaRPr lang="en-US" sz="3300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2071" y="5457134"/>
            <a:ext cx="10993546" cy="8178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2400" dirty="0" err="1">
                <a:solidFill>
                  <a:srgbClr val="FFFFFF"/>
                </a:solidFill>
                <a:latin typeface="Corbel"/>
              </a:rPr>
              <a:t>Василеостровский</a:t>
            </a:r>
            <a:r>
              <a:rPr lang="en-US" sz="2400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orbel"/>
              </a:rPr>
              <a:t>район</a:t>
            </a:r>
            <a:r>
              <a:rPr lang="en-US" sz="2400" dirty="0">
                <a:solidFill>
                  <a:srgbClr val="FFFFFF"/>
                </a:solidFill>
                <a:latin typeface="Corbel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orbel"/>
              </a:rPr>
              <a:t>санкт-петербурга</a:t>
            </a:r>
            <a:endParaRPr lang="en-US" sz="2400" dirty="0">
              <a:solidFill>
                <a:srgbClr val="FFFFFF"/>
              </a:solidFill>
              <a:latin typeface="Corbel"/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  <a:latin typeface="Corbel"/>
              </a:rPr>
              <a:t>2021</a:t>
            </a:r>
          </a:p>
        </p:txBody>
      </p:sp>
      <p:sp useBgFill="1">
        <p:nvSpPr>
          <p:cNvPr id="10" name="Rectangle 9">
            <a:extLst>
              <a:ext uri="{FF2B5EF4-FFF2-40B4-BE49-F238E27FC236}">
                <a16:creationId xmlns="" xmlns:a16="http://schemas.microsoft.com/office/drawing/2014/main" id="{D262CFB0-CBAC-4B42-B115-C04986CD009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23900"/>
            <a:ext cx="12192000" cy="370817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здание, внешний, дерево&#10;&#10;Автоматически созданное описание">
            <a:extLst>
              <a:ext uri="{FF2B5EF4-FFF2-40B4-BE49-F238E27FC236}">
                <a16:creationId xmlns="" xmlns:a16="http://schemas.microsoft.com/office/drawing/2014/main" id="{2CABB247-9AB0-46CB-A0A7-7E4F2C4F2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157" y="1099493"/>
            <a:ext cx="11142210" cy="280782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0C35990-E81C-43AE-B207-1CAD6CFC8F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648660" y="4432079"/>
            <a:ext cx="83731" cy="196077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7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1E5E4503-CC62-4DA9-9121-0A15719984C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D8D61A1B-3C4C-4F0E-965F-15837624CF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00E56243-9701-44E8-8A92-3194333051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982B322E-34C4-40A4-91E5-53D60DE973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Рисунок 5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BFE1AD9-BE32-4D2D-852C-9B9935727A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18" r="3" b="3"/>
          <a:stretch/>
        </p:blipFill>
        <p:spPr>
          <a:xfrm>
            <a:off x="7613728" y="11"/>
            <a:ext cx="4578272" cy="2608957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B1ACEF87-056E-4E77-899B-9E9A04E9B5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15366" y="2611819"/>
            <a:ext cx="4576634" cy="4235946"/>
          </a:xfrm>
          <a:prstGeom prst="rect">
            <a:avLst/>
          </a:prstGeom>
          <a:solidFill>
            <a:schemeClr val="accent1"/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Рисунок 4" descr="Изображение выглядит как человек&#10;&#10;Автоматически созданное описание">
            <a:extLst>
              <a:ext uri="{FF2B5EF4-FFF2-40B4-BE49-F238E27FC236}">
                <a16:creationId xmlns="" xmlns:a16="http://schemas.microsoft.com/office/drawing/2014/main" id="{FC589A44-0911-4AE6-8815-DEFB5A5459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85" r="4450"/>
          <a:stretch/>
        </p:blipFill>
        <p:spPr>
          <a:xfrm>
            <a:off x="20" y="-11"/>
            <a:ext cx="7613710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DD0C6C3A-73B1-4E33-AD0D-8BCD35B714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570043" y="-460"/>
            <a:ext cx="9144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303022F3-BFF5-4104-AE9A-399949DAFC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7610995" y="2560620"/>
            <a:ext cx="4581144" cy="914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AC3DF3F-E5E6-43A0-BC6F-8A4795A898B8}"/>
              </a:ext>
            </a:extLst>
          </p:cNvPr>
          <p:cNvSpPr txBox="1"/>
          <p:nvPr/>
        </p:nvSpPr>
        <p:spPr>
          <a:xfrm>
            <a:off x="7830391" y="2400606"/>
            <a:ext cx="4124881" cy="26491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3200" cap="all" dirty="0">
                <a:solidFill>
                  <a:srgbClr val="FFFFFF"/>
                </a:solidFill>
                <a:latin typeface="Corbel"/>
              </a:rPr>
              <a:t>ПРИГЛАШАЕМ НА </a:t>
            </a:r>
            <a:br>
              <a:rPr lang="en-US" sz="3200" cap="all" dirty="0">
                <a:solidFill>
                  <a:srgbClr val="FFFFFF"/>
                </a:solidFill>
                <a:latin typeface="Corbel"/>
              </a:rPr>
            </a:br>
            <a:r>
              <a:rPr lang="en-US" sz="3200" cap="all" dirty="0">
                <a:solidFill>
                  <a:srgbClr val="FFFFFF"/>
                </a:solidFill>
                <a:latin typeface="Corbel"/>
              </a:rPr>
              <a:t>РАБОТУ </a:t>
            </a:r>
            <a:r>
              <a:rPr lang="en-US" sz="3200" cap="all" dirty="0" err="1">
                <a:solidFill>
                  <a:srgbClr val="FFFFFF"/>
                </a:solidFill>
                <a:latin typeface="Corbel"/>
              </a:rPr>
              <a:t>медицинских</a:t>
            </a:r>
            <a:r>
              <a:rPr lang="en-US" sz="3200" cap="all" dirty="0">
                <a:solidFill>
                  <a:srgbClr val="FFFFFF"/>
                </a:solidFill>
                <a:latin typeface="Corbel"/>
              </a:rPr>
              <a:t> </a:t>
            </a:r>
            <a:br>
              <a:rPr lang="en-US" sz="3200" cap="all" dirty="0">
                <a:solidFill>
                  <a:srgbClr val="FFFFFF"/>
                </a:solidFill>
                <a:latin typeface="Corbel"/>
              </a:rPr>
            </a:br>
            <a:r>
              <a:rPr lang="en-US" sz="3200" cap="all" dirty="0" err="1">
                <a:solidFill>
                  <a:srgbClr val="FFFFFF"/>
                </a:solidFill>
                <a:latin typeface="Corbel"/>
              </a:rPr>
              <a:t>сестер</a:t>
            </a:r>
            <a:r>
              <a:rPr lang="en-US" sz="3200" dirty="0">
                <a:solidFill>
                  <a:srgbClr val="FFFFFF"/>
                </a:solidFill>
                <a:latin typeface="Corbel"/>
              </a:rPr>
              <a:t>​</a:t>
            </a:r>
            <a:endParaRPr lang="ru-RU" sz="3200" dirty="0">
              <a:latin typeface="Corbe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8A982C-25B3-439C-8C09-90DF1CD385E5}"/>
              </a:ext>
            </a:extLst>
          </p:cNvPr>
          <p:cNvSpPr txBox="1"/>
          <p:nvPr/>
        </p:nvSpPr>
        <p:spPr>
          <a:xfrm>
            <a:off x="7897660" y="4787030"/>
            <a:ext cx="3922733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latin typeface="Corbel"/>
              </a:rPr>
              <a:t>Обращаться в Отдел кадров по телефону:</a:t>
            </a:r>
            <a:endParaRPr lang="ru-RU"/>
          </a:p>
          <a:p>
            <a:pPr algn="ctr"/>
            <a:r>
              <a:rPr lang="ru-RU" sz="4800" b="1" dirty="0">
                <a:latin typeface="Calibri"/>
                <a:cs typeface="Calibri"/>
              </a:rPr>
              <a:t>417-36-72</a:t>
            </a:r>
          </a:p>
        </p:txBody>
      </p:sp>
    </p:spTree>
    <p:extLst>
      <p:ext uri="{BB962C8B-B14F-4D97-AF65-F5344CB8AC3E}">
        <p14:creationId xmlns:p14="http://schemas.microsoft.com/office/powerpoint/2010/main" val="8782233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928117C-9446-4E7F-AE62-95E0F6DB5B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4D30AFB-4D71-48B0-AA00-28EE92363A5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96A0B76F-8010-4C62-B4B6-C5FC438C059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FC936C0-4624-438D-BDD0-6B296BD640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E08D4B6A-8113-4DFB-B82E-B60CAC8E0A5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9822E561-F97C-4CBB-A9A6-A6BF6317BC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619132-701C-420D-8E37-E5F9EF05220F}"/>
              </a:ext>
            </a:extLst>
          </p:cNvPr>
          <p:cNvSpPr txBox="1"/>
          <p:nvPr/>
        </p:nvSpPr>
        <p:spPr>
          <a:xfrm>
            <a:off x="638620" y="707120"/>
            <a:ext cx="3511233" cy="543969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Добро</a:t>
            </a: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пожаловать</a:t>
            </a: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 </a:t>
            </a:r>
            <a:r>
              <a:rPr lang="en-US" sz="36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наш</a:t>
            </a: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дружный</a:t>
            </a: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коллектив</a:t>
            </a:r>
            <a:r>
              <a:rPr lang="en-US" sz="3600" cap="all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B01B0E58-A5C8-4CDA-A2E0-35DF94E5985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Рисунок 3" descr="Изображение выглядит как человек, пол, в позе, группа&#10;&#10;Автоматически созданное описание">
            <a:extLst>
              <a:ext uri="{FF2B5EF4-FFF2-40B4-BE49-F238E27FC236}">
                <a16:creationId xmlns="" xmlns:a16="http://schemas.microsoft.com/office/drawing/2014/main" id="{8393DCC6-E48A-4F76-BA4E-8BFB9DEFE6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4" r="4081" b="-2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DEE086C-5C31-43C2-A33B-A7CE11DFF2B9}"/>
              </a:ext>
            </a:extLst>
          </p:cNvPr>
          <p:cNvSpPr txBox="1"/>
          <p:nvPr/>
        </p:nvSpPr>
        <p:spPr>
          <a:xfrm>
            <a:off x="4724400" y="32004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 smtClean="0"/>
          </a:p>
          <a:p>
            <a:pPr algn="l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92D4CFC-0590-4E78-B513-E9410DC72C41}"/>
              </a:ext>
            </a:extLst>
          </p:cNvPr>
          <p:cNvSpPr txBox="1"/>
          <p:nvPr/>
        </p:nvSpPr>
        <p:spPr>
          <a:xfrm>
            <a:off x="2006" y="6418848"/>
            <a:ext cx="1218798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a typeface="+mn-lt"/>
                <a:cs typeface="+mn-lt"/>
              </a:rPr>
              <a:t>https://p3vo.ru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                                                              </a:t>
            </a:r>
            <a:r>
              <a:rPr lang="en-US" b="1" dirty="0">
                <a:solidFill>
                  <a:schemeClr val="bg1"/>
                </a:solidFill>
              </a:rPr>
              <a:t>https://vk.com/gp3vo </a:t>
            </a:r>
            <a:endParaRPr lang="ru-RU">
              <a:solidFill>
                <a:schemeClr val="bg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0862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="" xmlns:a16="http://schemas.microsoft.com/office/drawing/2014/main" id="{346E34E1-B02F-482E-89F3-EBE25579B7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18CB569-04D1-48E8-B481-E5ED932322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E4903E36-6DF4-4139-9B9A-3E7B71025B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83FE8131-281B-4537-9D2F-A6FA6F1F4AC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AD936F5-D47C-418E-957B-E67FE0AB79A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="" xmlns:a16="http://schemas.microsoft.com/office/drawing/2014/main" id="{25E36C78-D2A7-412A-9321-3AC28893C69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46534" y="453643"/>
            <a:ext cx="11298933" cy="98554"/>
            <a:chOff x="446534" y="453643"/>
            <a:chExt cx="11298933" cy="98554"/>
          </a:xfrm>
        </p:grpSpPr>
        <p:sp>
          <p:nvSpPr>
            <p:cNvPr id="45" name="Rectangle 44">
              <a:extLst>
                <a:ext uri="{FF2B5EF4-FFF2-40B4-BE49-F238E27FC236}">
                  <a16:creationId xmlns="" xmlns:a16="http://schemas.microsoft.com/office/drawing/2014/main" id="{E383D63D-AFF6-450E-9563-88C596AE6E0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46534" y="457200"/>
              <a:ext cx="3703320" cy="9499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45">
              <a:extLst>
                <a:ext uri="{FF2B5EF4-FFF2-40B4-BE49-F238E27FC236}">
                  <a16:creationId xmlns="" xmlns:a16="http://schemas.microsoft.com/office/drawing/2014/main" id="{831BE33D-0E67-4BB0-8A1B-581C9F3C48C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8042147" y="453643"/>
              <a:ext cx="3703320" cy="9855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46">
              <a:extLst>
                <a:ext uri="{FF2B5EF4-FFF2-40B4-BE49-F238E27FC236}">
                  <a16:creationId xmlns="" xmlns:a16="http://schemas.microsoft.com/office/drawing/2014/main" id="{1E16AD71-390C-4868-A5FB-5EB08743718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4241830" y="457200"/>
              <a:ext cx="370332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FC428F49-D716-4BA1-9E15-BCC588E9653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2285" y="619432"/>
            <a:ext cx="3697570" cy="57711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C8724B0-4A84-4BF1-98F4-A255CBDB15FA}"/>
              </a:ext>
            </a:extLst>
          </p:cNvPr>
          <p:cNvSpPr txBox="1"/>
          <p:nvPr/>
        </p:nvSpPr>
        <p:spPr>
          <a:xfrm>
            <a:off x="536101" y="680894"/>
            <a:ext cx="3567887" cy="4671629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</a:pPr>
            <a:r>
              <a:rPr lang="en-US" sz="2400">
                <a:solidFill>
                  <a:srgbClr val="FFFFFF"/>
                </a:solidFill>
                <a:latin typeface="Corbel"/>
              </a:rPr>
              <a:t>Санкт-Петербургское государственное бюджетное учреждение здравоохранения "Городская поликлиника №3" - </a:t>
            </a:r>
            <a:r>
              <a:rPr lang="en-US" sz="2400" dirty="0">
                <a:latin typeface="Corbel"/>
              </a:rPr>
              <a:t/>
            </a:r>
            <a:br>
              <a:rPr lang="en-US" sz="2400" dirty="0">
                <a:latin typeface="Corbel"/>
              </a:rPr>
            </a:br>
            <a:r>
              <a:rPr lang="en-US" sz="2400">
                <a:solidFill>
                  <a:srgbClr val="FFFFFF"/>
                </a:solidFill>
                <a:latin typeface="Corbel"/>
              </a:rPr>
              <a:t>многопрофильное амбулаторно-поликлиническое </a:t>
            </a:r>
            <a:r>
              <a:rPr lang="en-US" sz="2400" dirty="0">
                <a:latin typeface="Corbel"/>
              </a:rPr>
              <a:t/>
            </a:r>
            <a:br>
              <a:rPr lang="en-US" sz="2400" dirty="0">
                <a:latin typeface="Corbel"/>
              </a:rPr>
            </a:br>
            <a:r>
              <a:rPr lang="en-US" sz="2400">
                <a:solidFill>
                  <a:srgbClr val="FFFFFF"/>
                </a:solidFill>
                <a:latin typeface="Corbel"/>
              </a:rPr>
              <a:t>учреждение Василеостровского района</a:t>
            </a:r>
            <a:endParaRPr lang="ru-RU" sz="2400">
              <a:latin typeface="Corbel"/>
            </a:endParaRPr>
          </a:p>
        </p:txBody>
      </p:sp>
      <p:pic>
        <p:nvPicPr>
          <p:cNvPr id="9" name="Рисунок 9" descr="Изображение выглядит как внутренний, человек, стена, потол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4A737967-A1AC-4A0D-9A59-00AA69D14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" r="5" b="5"/>
          <a:stretch/>
        </p:blipFill>
        <p:spPr>
          <a:xfrm>
            <a:off x="4242944" y="3552610"/>
            <a:ext cx="3702973" cy="2847165"/>
          </a:xfrm>
          <a:prstGeom prst="rect">
            <a:avLst/>
          </a:prstGeom>
        </p:spPr>
      </p:pic>
      <p:pic>
        <p:nvPicPr>
          <p:cNvPr id="10" name="Рисунок 10" descr="Изображение выглядит как человек, мужчина, стоит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36DCDE97-9C5E-45E0-9957-665BA0809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5" r="7543" b="-2"/>
          <a:stretch/>
        </p:blipFill>
        <p:spPr>
          <a:xfrm>
            <a:off x="5762083" y="457200"/>
            <a:ext cx="4821578" cy="3095410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внутренний, кухня&#10;&#10;Автоматически созданное описание">
            <a:extLst>
              <a:ext uri="{FF2B5EF4-FFF2-40B4-BE49-F238E27FC236}">
                <a16:creationId xmlns="" xmlns:a16="http://schemas.microsoft.com/office/drawing/2014/main" id="{126D7C9A-D4E6-421C-A403-409F20C8E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81" r="223" b="-3"/>
          <a:stretch/>
        </p:blipFill>
        <p:spPr>
          <a:xfrm>
            <a:off x="8037119" y="3562351"/>
            <a:ext cx="3702973" cy="28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94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пол, внутренний, потол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80FA01AF-E3B5-4E28-AB0B-8CF3D4339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2" y="606304"/>
            <a:ext cx="6011778" cy="451241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0216FA-E2B2-49C9-B087-6D8A4B7BAC08}"/>
              </a:ext>
            </a:extLst>
          </p:cNvPr>
          <p:cNvSpPr/>
          <p:nvPr/>
        </p:nvSpPr>
        <p:spPr>
          <a:xfrm>
            <a:off x="314551" y="4736018"/>
            <a:ext cx="7042454" cy="177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348E0F9-BE68-4DC8-8D48-6E7AF816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0" y="5854043"/>
            <a:ext cx="1058779" cy="594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C76B5D-742F-4A1F-B933-48CC947D9A1C}"/>
              </a:ext>
            </a:extLst>
          </p:cNvPr>
          <p:cNvSpPr txBox="1"/>
          <p:nvPr/>
        </p:nvSpPr>
        <p:spPr>
          <a:xfrm>
            <a:off x="1014663" y="5917531"/>
            <a:ext cx="30139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Corbel"/>
              </a:rPr>
              <a:t>м. Василеостровская</a:t>
            </a:r>
            <a:endParaRPr lang="ru-RU" sz="2000" i="1">
              <a:solidFill>
                <a:schemeClr val="bg1"/>
              </a:solidFill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400DC-7DC7-492E-94F1-B0F144D33789}"/>
              </a:ext>
            </a:extLst>
          </p:cNvPr>
          <p:cNvSpPr txBox="1"/>
          <p:nvPr/>
        </p:nvSpPr>
        <p:spPr>
          <a:xfrm>
            <a:off x="318728" y="4815187"/>
            <a:ext cx="709640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Поликлиническое отделение №2 </a:t>
            </a:r>
            <a:r>
              <a:rPr lang="ru-RU" sz="2800" dirty="0">
                <a:ea typeface="+mn-lt"/>
                <a:cs typeface="+mn-lt"/>
              </a:rPr>
              <a:t/>
            </a:r>
            <a:br>
              <a:rPr lang="ru-RU" sz="2800" dirty="0">
                <a:ea typeface="+mn-lt"/>
                <a:cs typeface="+mn-lt"/>
              </a:rPr>
            </a:br>
            <a:r>
              <a:rPr lang="ru-RU" sz="28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Санкт-Петербург, 3-я линия В.О., д. 50</a:t>
            </a:r>
            <a:endParaRPr lang="ru-RU" dirty="0">
              <a:solidFill>
                <a:schemeClr val="bg1"/>
              </a:solidFill>
              <a:latin typeface="Corbel"/>
            </a:endParaRPr>
          </a:p>
        </p:txBody>
      </p:sp>
      <p:pic>
        <p:nvPicPr>
          <p:cNvPr id="3" name="Рисунок 4" descr="Изображение выглядит как здание, внешний, улица, дорога&#10;&#10;Автоматически созданное описание">
            <a:extLst>
              <a:ext uri="{FF2B5EF4-FFF2-40B4-BE49-F238E27FC236}">
                <a16:creationId xmlns="" xmlns:a16="http://schemas.microsoft.com/office/drawing/2014/main" id="{52885740-BB4B-4EF8-A964-7A495A76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89" y="1213685"/>
            <a:ext cx="5229728" cy="29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28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дерево, внешний, здание, кирпич&#10;&#10;Автоматически созданное описание">
            <a:extLst>
              <a:ext uri="{FF2B5EF4-FFF2-40B4-BE49-F238E27FC236}">
                <a16:creationId xmlns="" xmlns:a16="http://schemas.microsoft.com/office/drawing/2014/main" id="{B84CAA36-705C-4F37-B708-3792785F5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1478" y="604827"/>
            <a:ext cx="7876673" cy="4420602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0216FA-E2B2-49C9-B087-6D8A4B7BAC08}"/>
              </a:ext>
            </a:extLst>
          </p:cNvPr>
          <p:cNvSpPr/>
          <p:nvPr/>
        </p:nvSpPr>
        <p:spPr>
          <a:xfrm>
            <a:off x="314551" y="4705939"/>
            <a:ext cx="7042454" cy="18856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348E0F9-BE68-4DC8-8D48-6E7AF816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0" y="5854043"/>
            <a:ext cx="1058779" cy="594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C76B5D-742F-4A1F-B933-48CC947D9A1C}"/>
              </a:ext>
            </a:extLst>
          </p:cNvPr>
          <p:cNvSpPr txBox="1"/>
          <p:nvPr/>
        </p:nvSpPr>
        <p:spPr>
          <a:xfrm>
            <a:off x="1014663" y="5917531"/>
            <a:ext cx="30139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Corbel"/>
              </a:rPr>
              <a:t>м. Приморская</a:t>
            </a:r>
            <a:endParaRPr lang="ru-RU" sz="2000" i="1">
              <a:solidFill>
                <a:schemeClr val="bg1"/>
              </a:solidFill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400DC-7DC7-492E-94F1-B0F144D33789}"/>
              </a:ext>
            </a:extLst>
          </p:cNvPr>
          <p:cNvSpPr txBox="1"/>
          <p:nvPr/>
        </p:nvSpPr>
        <p:spPr>
          <a:xfrm>
            <a:off x="318728" y="4815187"/>
            <a:ext cx="708637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Поликлиническое отделение №3 </a:t>
            </a:r>
            <a:r>
              <a:rPr lang="ru-RU" sz="2800" dirty="0">
                <a:ea typeface="+mn-lt"/>
                <a:cs typeface="+mn-lt"/>
              </a:rPr>
              <a:t/>
            </a:r>
            <a:br>
              <a:rPr lang="ru-RU" sz="2800" dirty="0">
                <a:ea typeface="+mn-lt"/>
                <a:cs typeface="+mn-lt"/>
              </a:rPr>
            </a:br>
            <a:r>
              <a:rPr lang="ru-RU" sz="28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Санкт-Петербург, Железноводская ул., д. 64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4" descr="Изображение выглядит как внутренний, потолок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B4A01ACB-8A8C-4A8B-B6D7-D19B58199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374" y="1089914"/>
            <a:ext cx="3585410" cy="271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8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Изображение выглядит как стена, внутренний, красный, потол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6891F36D-CFE9-4B20-B490-9591A57A0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335" y="1195913"/>
            <a:ext cx="7496498" cy="419876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5E576D4-62F0-4F20-B17E-ECCB899E1A3B}"/>
              </a:ext>
            </a:extLst>
          </p:cNvPr>
          <p:cNvSpPr/>
          <p:nvPr/>
        </p:nvSpPr>
        <p:spPr>
          <a:xfrm>
            <a:off x="314551" y="4836282"/>
            <a:ext cx="6952218" cy="1675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593D828-7904-4936-A0AA-3087C7ED3717}"/>
              </a:ext>
            </a:extLst>
          </p:cNvPr>
          <p:cNvSpPr txBox="1"/>
          <p:nvPr/>
        </p:nvSpPr>
        <p:spPr>
          <a:xfrm>
            <a:off x="318728" y="4895398"/>
            <a:ext cx="6885851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Детское поликлиническое отделение №5 </a:t>
            </a:r>
            <a:r>
              <a:rPr lang="ru-RU" sz="2800" dirty="0">
                <a:ea typeface="+mn-lt"/>
                <a:cs typeface="+mn-lt"/>
              </a:rPr>
              <a:t/>
            </a:r>
            <a:br>
              <a:rPr lang="ru-RU" sz="2800" dirty="0">
                <a:ea typeface="+mn-lt"/>
                <a:cs typeface="+mn-lt"/>
              </a:rPr>
            </a:br>
            <a:r>
              <a:rPr lang="ru-RU" sz="28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Санкт-Петербург, 7-я линия В.О., д. 64</a:t>
            </a:r>
          </a:p>
          <a:p>
            <a:endParaRPr lang="ru-RU" sz="2800" dirty="0">
              <a:solidFill>
                <a:srgbClr val="00B050"/>
              </a:solidFill>
              <a:latin typeface="Corbel"/>
            </a:endParaRPr>
          </a:p>
        </p:txBody>
      </p:sp>
      <p:pic>
        <p:nvPicPr>
          <p:cNvPr id="2" name="Рисунок 4" descr="Изображение выглядит как здание, внешний, небо, дорог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2242CCC-FC21-420B-8F9B-79DEFA1BB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25" y="672072"/>
            <a:ext cx="4588042" cy="2576146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227EBC72-B271-45DE-88AD-1464D2057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0" y="5854043"/>
            <a:ext cx="1058779" cy="5942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3AA7C595-B5C6-4212-8F75-1DCA75E2F94B}"/>
              </a:ext>
            </a:extLst>
          </p:cNvPr>
          <p:cNvSpPr txBox="1"/>
          <p:nvPr/>
        </p:nvSpPr>
        <p:spPr>
          <a:xfrm>
            <a:off x="1014663" y="5917531"/>
            <a:ext cx="30139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Corbel"/>
              </a:rPr>
              <a:t>м. Василеостровская</a:t>
            </a:r>
            <a:endParaRPr lang="ru-RU" sz="2000" i="1">
              <a:solidFill>
                <a:schemeClr val="bg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060126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здание, потолок, внутренний, веранда&#10;&#10;Автоматически созданное описание">
            <a:extLst>
              <a:ext uri="{FF2B5EF4-FFF2-40B4-BE49-F238E27FC236}">
                <a16:creationId xmlns="" xmlns:a16="http://schemas.microsoft.com/office/drawing/2014/main" id="{D2B1953A-5E38-4AE0-9EB9-E0A6395EE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0" y="942975"/>
            <a:ext cx="4999122" cy="2806367"/>
          </a:xfrm>
          <a:prstGeom prst="rect">
            <a:avLst/>
          </a:prstGeom>
        </p:spPr>
      </p:pic>
      <p:pic>
        <p:nvPicPr>
          <p:cNvPr id="3" name="Рисунок 4" descr="Изображение выглядит как внутренний, пол, потолок, облас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300F8E2B-9D82-4125-A4EB-5D34B4DDB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295" y="742256"/>
            <a:ext cx="7435515" cy="418035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0216FA-E2B2-49C9-B087-6D8A4B7BAC08}"/>
              </a:ext>
            </a:extLst>
          </p:cNvPr>
          <p:cNvSpPr/>
          <p:nvPr/>
        </p:nvSpPr>
        <p:spPr>
          <a:xfrm>
            <a:off x="314551" y="4254755"/>
            <a:ext cx="7042454" cy="2256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348E0F9-BE68-4DC8-8D48-6E7AF8167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80" y="5854043"/>
            <a:ext cx="1058779" cy="594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C76B5D-742F-4A1F-B933-48CC947D9A1C}"/>
              </a:ext>
            </a:extLst>
          </p:cNvPr>
          <p:cNvSpPr txBox="1"/>
          <p:nvPr/>
        </p:nvSpPr>
        <p:spPr>
          <a:xfrm>
            <a:off x="1014663" y="5917531"/>
            <a:ext cx="30139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Corbel"/>
              </a:rPr>
              <a:t>м. Приморская</a:t>
            </a:r>
            <a:endParaRPr lang="ru-RU" sz="2000" i="1">
              <a:solidFill>
                <a:schemeClr val="bg1"/>
              </a:solidFill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400DC-7DC7-492E-94F1-B0F144D33789}"/>
              </a:ext>
            </a:extLst>
          </p:cNvPr>
          <p:cNvSpPr txBox="1"/>
          <p:nvPr/>
        </p:nvSpPr>
        <p:spPr>
          <a:xfrm>
            <a:off x="318728" y="4333924"/>
            <a:ext cx="709640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Детское поликлиническое отделение №24 </a:t>
            </a:r>
            <a:r>
              <a:rPr lang="ru-RU" sz="2800" dirty="0">
                <a:ea typeface="+mn-lt"/>
                <a:cs typeface="+mn-lt"/>
              </a:rPr>
              <a:t/>
            </a:r>
            <a:br>
              <a:rPr lang="ru-RU" sz="2800" dirty="0">
                <a:ea typeface="+mn-lt"/>
                <a:cs typeface="+mn-lt"/>
              </a:rPr>
            </a:br>
            <a:r>
              <a:rPr lang="ru-RU" sz="28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Санкт-Петербург, ул. Кораблестроителей, </a:t>
            </a:r>
            <a:endParaRPr lang="ru-RU">
              <a:solidFill>
                <a:schemeClr val="bg1"/>
              </a:solidFill>
            </a:endParaRPr>
          </a:p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д. 31, корп. 3</a:t>
            </a:r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40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Изображение выглядит как дерево, внешний, здание, дом&#10;&#10;Автоматически созданное описание">
            <a:extLst>
              <a:ext uri="{FF2B5EF4-FFF2-40B4-BE49-F238E27FC236}">
                <a16:creationId xmlns="" xmlns:a16="http://schemas.microsoft.com/office/drawing/2014/main" id="{EF0F54EB-706A-4FDC-989F-84CA345D1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821" y="742449"/>
            <a:ext cx="7986963" cy="449078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680216FA-E2B2-49C9-B087-6D8A4B7BAC08}"/>
              </a:ext>
            </a:extLst>
          </p:cNvPr>
          <p:cNvSpPr/>
          <p:nvPr/>
        </p:nvSpPr>
        <p:spPr>
          <a:xfrm>
            <a:off x="314551" y="4906465"/>
            <a:ext cx="7042454" cy="16048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9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D348E0F9-BE68-4DC8-8D48-6E7AF8167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80" y="5854043"/>
            <a:ext cx="1058779" cy="5942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C76B5D-742F-4A1F-B933-48CC947D9A1C}"/>
              </a:ext>
            </a:extLst>
          </p:cNvPr>
          <p:cNvSpPr txBox="1"/>
          <p:nvPr/>
        </p:nvSpPr>
        <p:spPr>
          <a:xfrm>
            <a:off x="1014663" y="5917531"/>
            <a:ext cx="301391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i="1">
                <a:solidFill>
                  <a:schemeClr val="bg1"/>
                </a:solidFill>
                <a:latin typeface="Corbel"/>
              </a:rPr>
              <a:t>м. Василеостровская</a:t>
            </a:r>
            <a:endParaRPr lang="ru-RU" sz="2000" i="1">
              <a:solidFill>
                <a:schemeClr val="bg1"/>
              </a:solidFill>
              <a:latin typeface="Corbe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400DC-7DC7-492E-94F1-B0F144D33789}"/>
              </a:ext>
            </a:extLst>
          </p:cNvPr>
          <p:cNvSpPr txBox="1"/>
          <p:nvPr/>
        </p:nvSpPr>
        <p:spPr>
          <a:xfrm>
            <a:off x="318728" y="4905424"/>
            <a:ext cx="709640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Районное травматологическое отделение</a:t>
            </a:r>
            <a:endParaRPr lang="ru-RU">
              <a:solidFill>
                <a:schemeClr val="bg1"/>
              </a:solidFill>
              <a:latin typeface="Corbel"/>
              <a:ea typeface="+mn-lt"/>
              <a:cs typeface="+mn-lt"/>
            </a:endParaRPr>
          </a:p>
          <a:p>
            <a:r>
              <a:rPr lang="ru-RU" sz="2800">
                <a:solidFill>
                  <a:schemeClr val="bg1"/>
                </a:solidFill>
                <a:latin typeface="Corbel"/>
                <a:ea typeface="+mn-lt"/>
                <a:cs typeface="+mn-lt"/>
              </a:rPr>
              <a:t>Санкт-Петербург, 8-я линия В.О., д. 51</a:t>
            </a:r>
            <a:endParaRPr lang="ru-RU">
              <a:solidFill>
                <a:schemeClr val="bg1"/>
              </a:solidFill>
              <a:latin typeface="Corbel"/>
              <a:ea typeface="+mn-lt"/>
              <a:cs typeface="+mn-lt"/>
            </a:endParaRPr>
          </a:p>
        </p:txBody>
      </p:sp>
      <p:pic>
        <p:nvPicPr>
          <p:cNvPr id="7" name="Рисунок 8" descr="Изображение выглядит как земля, внеш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C83901C4-C2B1-44E0-BBBF-15DCBD97E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42" y="1299257"/>
            <a:ext cx="3555331" cy="27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DEB7A4B6-29C3-4B9C-8B5D-D85EA3A3F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89" y="629653"/>
            <a:ext cx="4878806" cy="3262564"/>
          </a:xfrm>
          <a:prstGeom prst="rect">
            <a:avLst/>
          </a:prstGeom>
        </p:spPr>
      </p:pic>
      <p:pic>
        <p:nvPicPr>
          <p:cNvPr id="7" name="Рисунок 7" descr="Изображение выглядит как человек, пол, костюм, одет&#10;&#10;Автоматически созданное описание">
            <a:extLst>
              <a:ext uri="{FF2B5EF4-FFF2-40B4-BE49-F238E27FC236}">
                <a16:creationId xmlns="" xmlns:a16="http://schemas.microsoft.com/office/drawing/2014/main" id="{15CAD317-AC5F-41E8-A874-F7516DF43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8179" y="3892464"/>
            <a:ext cx="4267201" cy="2841321"/>
          </a:xfrm>
          <a:prstGeom prst="rect">
            <a:avLst/>
          </a:prstGeom>
        </p:spPr>
      </p:pic>
      <p:pic>
        <p:nvPicPr>
          <p:cNvPr id="8" name="Рисунок 8" descr="Изображение выглядит как пол, земля, человек, костюм&#10;&#10;Автоматически созданное описание">
            <a:extLst>
              <a:ext uri="{FF2B5EF4-FFF2-40B4-BE49-F238E27FC236}">
                <a16:creationId xmlns="" xmlns:a16="http://schemas.microsoft.com/office/drawing/2014/main" id="{5A62D8BB-3E3D-4089-BE50-E4882A4A7F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878" y="1722382"/>
            <a:ext cx="3299317" cy="501620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6CA8BAB7-255D-47E9-A42D-A0BD2ADF582F}"/>
              </a:ext>
            </a:extLst>
          </p:cNvPr>
          <p:cNvSpPr/>
          <p:nvPr/>
        </p:nvSpPr>
        <p:spPr>
          <a:xfrm>
            <a:off x="5421380" y="626739"/>
            <a:ext cx="6350638" cy="14645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1922FAC-89EC-4F73-A5E5-F6C42974EF8B}"/>
              </a:ext>
            </a:extLst>
          </p:cNvPr>
          <p:cNvSpPr txBox="1"/>
          <p:nvPr/>
        </p:nvSpPr>
        <p:spPr>
          <a:xfrm>
            <a:off x="5429951" y="757824"/>
            <a:ext cx="6349101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В 2020 году два специалиста Городской поликлиники №3 победили в конкурсе «Любимый детский врач», </a:t>
            </a:r>
            <a:br>
              <a:rPr lang="ru-RU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</a:br>
            <a:r>
              <a:rPr lang="ru-RU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а главный врач признана «Женщиной года» </a:t>
            </a:r>
            <a:br>
              <a:rPr lang="ru-RU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</a:br>
            <a:r>
              <a:rPr lang="ru-RU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в городском конкурсе в номинации «Здравоохранение»</a:t>
            </a:r>
            <a:endParaRPr lang="ru-RU" dirty="0">
              <a:solidFill>
                <a:schemeClr val="bg1"/>
              </a:solidFill>
              <a:latin typeface="Corbel"/>
            </a:endParaRPr>
          </a:p>
        </p:txBody>
      </p:sp>
      <p:pic>
        <p:nvPicPr>
          <p:cNvPr id="4" name="Рисунок 4" descr="Изображение выглядит как текст, внутренний, закрыть&#10;&#10;Автоматически созданное описание">
            <a:extLst>
              <a:ext uri="{FF2B5EF4-FFF2-40B4-BE49-F238E27FC236}">
                <a16:creationId xmlns="" xmlns:a16="http://schemas.microsoft.com/office/drawing/2014/main" id="{9E87C26E-B37C-4321-862E-1B61DA9DA7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23" y="4231690"/>
            <a:ext cx="3265117" cy="2098864"/>
          </a:xfrm>
          <a:prstGeom prst="rect">
            <a:avLst/>
          </a:prstGeom>
        </p:spPr>
      </p:pic>
      <p:pic>
        <p:nvPicPr>
          <p:cNvPr id="5" name="Рисунок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23C8CDDD-70DA-46D8-B3AB-16A7E6A5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8761" y="2263029"/>
            <a:ext cx="1028700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="" xmlns:a16="http://schemas.microsoft.com/office/drawing/2014/main" id="{FABB624F-BF77-4AE1-B71D-2D681D4731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пол, внутренний, стена, потол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CB223E7B-B933-46D5-A751-4B030D65D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9" r="-3" b="3156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внутренний, стена, кухонный прибор&#10;&#10;Автоматически созданное описание">
            <a:extLst>
              <a:ext uri="{FF2B5EF4-FFF2-40B4-BE49-F238E27FC236}">
                <a16:creationId xmlns="" xmlns:a16="http://schemas.microsoft.com/office/drawing/2014/main" id="{6FF0C4D3-8139-49AD-B8A9-5A34B61C8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pic>
        <p:nvPicPr>
          <p:cNvPr id="2" name="Рисунок 3" descr="Изображение выглядит как текст, человек, стена, внутренний&#10;&#10;Автоматически созданное описание">
            <a:extLst>
              <a:ext uri="{FF2B5EF4-FFF2-40B4-BE49-F238E27FC236}">
                <a16:creationId xmlns="" xmlns:a16="http://schemas.microsoft.com/office/drawing/2014/main" id="{0C44D112-83BF-4107-A598-37B614575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5" y="1476531"/>
            <a:ext cx="7075119" cy="529186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DED1CB42-5CAB-4967-B512-9CF033275AC1}"/>
              </a:ext>
            </a:extLst>
          </p:cNvPr>
          <p:cNvSpPr/>
          <p:nvPr/>
        </p:nvSpPr>
        <p:spPr>
          <a:xfrm>
            <a:off x="3091154" y="157012"/>
            <a:ext cx="6259578" cy="1323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2000" dirty="0">
                <a:latin typeface="Corbel"/>
              </a:rPr>
              <a:t>Все отделения поликлиники оснащены современным оборудованием для диагностики и лечения пациентов, а также профилактики COVID-19</a:t>
            </a:r>
          </a:p>
        </p:txBody>
      </p:sp>
    </p:spTree>
    <p:extLst>
      <p:ext uri="{BB962C8B-B14F-4D97-AF65-F5344CB8AC3E}">
        <p14:creationId xmlns:p14="http://schemas.microsoft.com/office/powerpoint/2010/main" val="266764552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TC103457464[[fn=Dividend]]</Template>
  <TotalTime>2</TotalTime>
  <Words>91</Words>
  <Application>Microsoft Office PowerPoint</Application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Calibri</vt:lpstr>
      <vt:lpstr>Corbel</vt:lpstr>
      <vt:lpstr>Gill Sans MT</vt:lpstr>
      <vt:lpstr>Wingdings 2</vt:lpstr>
      <vt:lpstr>Dividend</vt:lpstr>
      <vt:lpstr>Мы рады молодым специалистам!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Елена</cp:lastModifiedBy>
  <cp:revision>525</cp:revision>
  <dcterms:created xsi:type="dcterms:W3CDTF">2021-02-07T17:48:05Z</dcterms:created>
  <dcterms:modified xsi:type="dcterms:W3CDTF">2021-02-12T08:21:20Z</dcterms:modified>
</cp:coreProperties>
</file>