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4" r:id="rId15"/>
    <p:sldId id="275" r:id="rId16"/>
    <p:sldId id="276" r:id="rId17"/>
    <p:sldId id="277" r:id="rId18"/>
    <p:sldId id="278" r:id="rId19"/>
    <p:sldId id="271" r:id="rId20"/>
    <p:sldId id="272" r:id="rId21"/>
    <p:sldId id="273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Теории возникновения жизни на Земле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Подготовит. курсы\Программа\Фото\Происхож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одготовит. курсы\Программа\Фото\Происхож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Подготовит. курсы\Программа\Фото\Дарв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Подготовит. курсы\Программа\Фото\Ви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Подготовит. курсы\Программа\Фото\Ест.от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Подготовит. курсы\Программа\Фото\Ест.отбор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Подготовит. курсы\Программа\Фото\Ест.отбо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Подготовит. курсы\Программа\Фото\Ест.отбо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Подготовит. курсы\Программа\Фото\Ест.отбо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42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928670"/>
            <a:ext cx="89297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совокупность особей, обладающих наследственным сходством признаков, свободно скрещивающихся и дающих плодовитое потомство, приспособленных к определенным условиям жизни и занимающих в природе определенную область – ареал.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Подвид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географически и экологически обособленная часть вида, особи которой под влиянием факторов среды приобрели устойчивые особенности, отличающие ее от других частей того же вида; особи разных подвидов могут свободно скрещиваться в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Популяция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группа особей одного вида, свободно скрещивающихся между собой и населяющих определенную территорию относительно обособленно от других групп особей того же вида.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Это элементарная единица эволюции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Карл Линней определял виды как целостные группы организмов, отличные от других жизненных форм по признакам строения. По признакам строения, которые использовал Линней, выделяют критерии вида.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42862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ТЕОРИИ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4143372" y="100010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428992" y="1285860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КРЕАЦИОНИЗМ (БОЖЕСТВЕННАЯ)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stCxn id="2" idx="1"/>
          </p:cNvCxnSpPr>
          <p:nvPr/>
        </p:nvCxnSpPr>
        <p:spPr>
          <a:xfrm rot="10800000">
            <a:off x="857224" y="42860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64315" y="82151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42844" y="1214422"/>
            <a:ext cx="200026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 САМОПРОИЗВОЛЬНОГО ЗАРОЖДЕНИЯ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2" idx="3"/>
          </p:cNvCxnSpPr>
          <p:nvPr/>
        </p:nvCxnSpPr>
        <p:spPr>
          <a:xfrm>
            <a:off x="6715140" y="42860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823223" y="74928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6429388" y="1142984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 ПАНСПЕРМИИ (КОСМИЧЕСКАЯ)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428728" y="1857364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00166" y="300037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071538" y="342900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42844" y="3857628"/>
            <a:ext cx="25717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БИОХИМИЧЕСКОЙ ЭВОЛЮЦИИ ОПАРИНА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5251455" y="1749413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86512" y="2786058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7215206" y="321468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500826" y="3643314"/>
            <a:ext cx="250033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 СТАЦИОНАРНОГО СОСТОЯНИЯ</a:t>
            </a:r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rot="16200000" flipH="1">
            <a:off x="643704" y="3072604"/>
            <a:ext cx="4786346" cy="6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1071538" y="5500702"/>
            <a:ext cx="300039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КОСМОГОНИЧЕСКАЯ ТЕОРИЯ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rot="16200000" flipH="1">
            <a:off x="3679025" y="3036091"/>
            <a:ext cx="471490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5214942" y="5429264"/>
            <a:ext cx="314327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 Ч. ДАРВИНА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Видообразование: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5143536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ru-RU" sz="3100" b="1" u="sng" dirty="0" smtClean="0">
                <a:solidFill>
                  <a:srgbClr val="FF0000"/>
                </a:solidFill>
              </a:rPr>
              <a:t>Географическое</a:t>
            </a:r>
            <a:r>
              <a:rPr lang="ru-RU" sz="3100" dirty="0" smtClean="0">
                <a:solidFill>
                  <a:srgbClr val="FF0000"/>
                </a:solidFill>
              </a:rPr>
              <a:t> – </a:t>
            </a:r>
            <a:r>
              <a:rPr lang="ru-RU" sz="3100" dirty="0" smtClean="0"/>
              <a:t>происходит в результате географического разделения популяций. Причина – естественные (реки, горы) и искусственные (созданные человеком) барьеры.</a:t>
            </a:r>
          </a:p>
          <a:p>
            <a:r>
              <a:rPr lang="ru-RU" sz="3100" b="1" i="1" u="sng" dirty="0" smtClean="0"/>
              <a:t>Последовательность:</a:t>
            </a:r>
            <a:r>
              <a:rPr lang="ru-RU" sz="3100" dirty="0" smtClean="0"/>
              <a:t>         1) расселение популяций на новые территории                  2) географическая изоляция                    3) отбор в новых условиях среды            возникновение подвидов                                     4) биологическая изоляция           появление новых видов.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283379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u="sng" dirty="0" smtClean="0">
                <a:solidFill>
                  <a:srgbClr val="FF0000"/>
                </a:solidFill>
              </a:rPr>
              <a:t>Экологическое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/>
              <a:t>– происходит в результате мутаций, экологических особенностей отдельных популяций (нет сходства времени цветения, брачных ритуалов, образования семян).</a:t>
            </a:r>
          </a:p>
          <a:p>
            <a:r>
              <a:rPr lang="ru-RU" sz="3100" b="1" i="1" u="sng" dirty="0" smtClean="0"/>
              <a:t>Последовательность:</a:t>
            </a:r>
            <a:r>
              <a:rPr lang="ru-RU" sz="3100" dirty="0" smtClean="0"/>
              <a:t>          1) освоение новых экологических ниш, внутри старого ареала                         2) отбор в новых условиях              3) биологическая изоляция           4) возникновение подвидов           5) появление новых видов.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Подготовит. курсы\Программа\Фото\Борьба за сущ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792" y="0"/>
            <a:ext cx="92655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или приспособленность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закрепленные в ходе эволюции особенности строения, функционирования, поведения организмов к условиям среды.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Каждое приспособление и весь комплекс их вырабатываются на основе наследственной изменчивости в процессе борьбы за существование и отбора в ряду поколений. Приспособленность – результат действия движущих сил эволюции в данных условиях существования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Приспособления могут быть: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u="sng" dirty="0" smtClean="0">
                <a:solidFill>
                  <a:srgbClr val="FFFF00"/>
                </a:solidFill>
              </a:rPr>
              <a:t>Морфологические</a:t>
            </a:r>
            <a:r>
              <a:rPr lang="ru-RU" dirty="0" smtClean="0"/>
              <a:t> – </a:t>
            </a:r>
            <a:r>
              <a:rPr lang="ru-RU" b="1" i="1" dirty="0" smtClean="0"/>
              <a:t>форма тела</a:t>
            </a:r>
            <a:r>
              <a:rPr lang="ru-RU" dirty="0" smtClean="0"/>
              <a:t> (акула, дельфин, морской конек); </a:t>
            </a:r>
            <a:r>
              <a:rPr lang="ru-RU" b="1" i="1" dirty="0" smtClean="0"/>
              <a:t>окраска</a:t>
            </a:r>
            <a:r>
              <a:rPr lang="ru-RU" dirty="0" smtClean="0"/>
              <a:t> (покровительственная – зеленый кузнечик, заяц-беляк, предостерегающая – пчелы, осы); </a:t>
            </a:r>
            <a:r>
              <a:rPr lang="ru-RU" b="1" i="1" dirty="0" smtClean="0"/>
              <a:t>мимикрия</a:t>
            </a:r>
            <a:r>
              <a:rPr lang="ru-RU" dirty="0" smtClean="0"/>
              <a:t> – подражание беззащитных животных хорошо защищенным и обладающим предостерегающей окраской (</a:t>
            </a:r>
            <a:r>
              <a:rPr lang="ru-RU" dirty="0" err="1" smtClean="0"/>
              <a:t>пчеловидки</a:t>
            </a:r>
            <a:r>
              <a:rPr lang="ru-RU" dirty="0" smtClean="0"/>
              <a:t>, </a:t>
            </a:r>
            <a:r>
              <a:rPr lang="ru-RU" dirty="0" err="1" smtClean="0"/>
              <a:t>шмелевидки</a:t>
            </a:r>
            <a:r>
              <a:rPr lang="ru-RU" dirty="0" smtClean="0"/>
              <a:t>); </a:t>
            </a:r>
            <a:r>
              <a:rPr lang="ru-RU" b="1" i="1" dirty="0" smtClean="0"/>
              <a:t>твердые и острые покровы тела</a:t>
            </a:r>
            <a:r>
              <a:rPr lang="ru-RU" dirty="0" smtClean="0"/>
              <a:t> – пассивная защита (кактусы, черепахи, жуки).</a:t>
            </a:r>
          </a:p>
          <a:p>
            <a:pPr lvl="0"/>
            <a:r>
              <a:rPr lang="ru-RU" b="1" u="sng" dirty="0" smtClean="0">
                <a:solidFill>
                  <a:srgbClr val="FFFF00"/>
                </a:solidFill>
              </a:rPr>
              <a:t>Физиологические</a:t>
            </a:r>
            <a:r>
              <a:rPr lang="ru-RU" dirty="0" smtClean="0"/>
              <a:t> – удаление избытка воды через почки в виде </a:t>
            </a:r>
            <a:r>
              <a:rPr lang="ru-RU" dirty="0" err="1" smtClean="0"/>
              <a:t>слабоконцентрированной</a:t>
            </a:r>
            <a:r>
              <a:rPr lang="ru-RU" dirty="0" smtClean="0"/>
              <a:t> мочи (пресноводные рыбы, земноводные); потребление большого количества воды и выделение небольшого количества концентрированной мочи (морские рыбы).</a:t>
            </a:r>
          </a:p>
          <a:p>
            <a:pPr lvl="0"/>
            <a:r>
              <a:rPr lang="ru-RU" b="1" u="sng" dirty="0" smtClean="0">
                <a:solidFill>
                  <a:srgbClr val="FFFF00"/>
                </a:solidFill>
              </a:rPr>
              <a:t>Экологические (приспособительное поведение)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b="1" i="1" dirty="0" smtClean="0"/>
              <a:t>замирание</a:t>
            </a:r>
            <a:r>
              <a:rPr lang="ru-RU" dirty="0" smtClean="0"/>
              <a:t> (земноводные, птицы); </a:t>
            </a:r>
            <a:r>
              <a:rPr lang="ru-RU" b="1" i="1" dirty="0" smtClean="0"/>
              <a:t>угрожающая поза</a:t>
            </a:r>
            <a:r>
              <a:rPr lang="ru-RU" dirty="0" smtClean="0"/>
              <a:t> (бородатая ящерица); запасание корма (белка, бурундук); </a:t>
            </a:r>
            <a:r>
              <a:rPr lang="ru-RU" b="1" u="sng" dirty="0" smtClean="0"/>
              <a:t>забота о потомстве </a:t>
            </a:r>
            <a:r>
              <a:rPr lang="ru-RU" dirty="0" smtClean="0"/>
              <a:t>– вынашивание икры в ротовой полости (самцы </a:t>
            </a:r>
            <a:r>
              <a:rPr lang="ru-RU" dirty="0" err="1" smtClean="0"/>
              <a:t>телапии</a:t>
            </a:r>
            <a:r>
              <a:rPr lang="ru-RU" dirty="0" smtClean="0"/>
              <a:t>), постройка гнезда (птицы), выкармливание потомства – птицы, млекопитающие.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У растений</a:t>
            </a:r>
            <a:r>
              <a:rPr lang="ru-RU" b="1" u="sng" dirty="0" smtClean="0"/>
              <a:t>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приспособления к повышенной сухости</a:t>
            </a:r>
            <a:r>
              <a:rPr lang="ru-RU" dirty="0" smtClean="0"/>
              <a:t> (</a:t>
            </a:r>
            <a:r>
              <a:rPr lang="ru-RU" dirty="0" err="1" smtClean="0"/>
              <a:t>опушенность</a:t>
            </a:r>
            <a:r>
              <a:rPr lang="ru-RU" dirty="0" smtClean="0"/>
              <a:t> листа, накопление влаги в стебле – кактус); </a:t>
            </a: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приспособления к повышенной влажности</a:t>
            </a:r>
            <a:r>
              <a:rPr lang="ru-RU" dirty="0" smtClean="0"/>
              <a:t> – большая поверхность листа, повышение интенсивности испарения; </a:t>
            </a:r>
            <a:r>
              <a:rPr lang="ru-RU" b="1" i="1" dirty="0" smtClean="0"/>
              <a:t>приспособление к опылению насекомыми </a:t>
            </a:r>
            <a:r>
              <a:rPr lang="ru-RU" dirty="0" smtClean="0"/>
              <a:t>– яркая окраска цветка; </a:t>
            </a:r>
            <a:r>
              <a:rPr lang="ru-RU" b="1" i="1" dirty="0" smtClean="0"/>
              <a:t>приспособление к опылению ветром </a:t>
            </a:r>
            <a:r>
              <a:rPr lang="ru-RU" dirty="0" smtClean="0"/>
              <a:t>– пестик сильно опушен, мелкая, легкая пыльца.</a:t>
            </a:r>
          </a:p>
          <a:p>
            <a:r>
              <a:rPr lang="ru-RU" dirty="0" smtClean="0"/>
              <a:t>Адаптации несут относительный характер – при изменении условий полезные признаки могут оказаться бесполезными или даже вредными.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</a:rPr>
              <a:t>Основные направления эволюции органического мира, их характеристика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57214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200" b="1" u="sng" dirty="0" smtClean="0">
                <a:solidFill>
                  <a:srgbClr val="FF0000"/>
                </a:solidFill>
              </a:rPr>
              <a:t>Ароморфоз</a:t>
            </a:r>
            <a:r>
              <a:rPr lang="ru-RU" sz="3200" dirty="0" smtClean="0"/>
              <a:t> – морфофизиологический прогресс, усложнение строения особей, развитие приспособлений к жизни. Наблюдается при переходе организма в более усложненную среду обитания. Сопровождается повышением общего уровня организации. Новые признаки имеют широкое приспособительное значение. </a:t>
            </a:r>
            <a:r>
              <a:rPr lang="ru-RU" sz="3200" b="1" i="1" dirty="0" smtClean="0"/>
              <a:t>Примеры:</a:t>
            </a:r>
            <a:r>
              <a:rPr lang="ru-RU" sz="3200" dirty="0" smtClean="0"/>
              <a:t> половой процесс, </a:t>
            </a:r>
            <a:r>
              <a:rPr lang="ru-RU" sz="3200" dirty="0" err="1" smtClean="0"/>
              <a:t>многоклеточность</a:t>
            </a:r>
            <a:r>
              <a:rPr lang="ru-RU" sz="3200" dirty="0" smtClean="0"/>
              <a:t>, четырехкамерное сердце птиц и млекопитающих, цветок и плод у растений.</a:t>
            </a:r>
          </a:p>
          <a:p>
            <a:pPr lvl="0"/>
            <a:r>
              <a:rPr lang="ru-RU" sz="3200" b="1" u="sng" dirty="0" smtClean="0">
                <a:solidFill>
                  <a:srgbClr val="FF0000"/>
                </a:solidFill>
              </a:rPr>
              <a:t>Идиоадаптация</a:t>
            </a:r>
            <a:r>
              <a:rPr lang="ru-RU" sz="3200" dirty="0" smtClean="0"/>
              <a:t> – приспособление к специальным условиям среды, полезное в борьбе за существование, но без принципиальной перестройки их биологической организации. Наблюдается при переходе организма в новую среду обитания, равноценную исходной. Общий уровень организации не изменяется. Новые признаки являются частными приспособлениями к конкретным условиям среды обитания. </a:t>
            </a:r>
            <a:r>
              <a:rPr lang="ru-RU" sz="3200" b="1" i="1" dirty="0" smtClean="0"/>
              <a:t>Примеры:</a:t>
            </a:r>
            <a:r>
              <a:rPr lang="ru-RU" sz="3200" dirty="0" smtClean="0"/>
              <a:t> разные формы клювов  и ног у птиц, роющие конечности крота, покровительственная окраска лягушки.</a:t>
            </a:r>
          </a:p>
          <a:p>
            <a:pPr lvl="0"/>
            <a:r>
              <a:rPr lang="ru-RU" sz="3200" b="1" u="sng" dirty="0" smtClean="0">
                <a:solidFill>
                  <a:srgbClr val="FF0000"/>
                </a:solidFill>
              </a:rPr>
              <a:t>Общая дегенерация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– упрощение организации, связанное с исчезновением целых систем органов и функций. Наблюдается при переходе организма в более упрощенную среду обитания, уровень организации понижается. Новые признаки имеют широкое значение. Очень часто дегенерация наблюдается при переходе видов к паразитическому образу существования. </a:t>
            </a:r>
            <a:r>
              <a:rPr lang="ru-RU" sz="3200" b="1" i="1" dirty="0" smtClean="0"/>
              <a:t>Примеры:</a:t>
            </a:r>
            <a:r>
              <a:rPr lang="ru-RU" sz="3200" dirty="0" smtClean="0"/>
              <a:t> потеря пищеварительного канала у бычьего цепня.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\Desktop\Подготовит. курсы\Программа\Фото\Макроэвол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dmin\Desktop\Подготовит. курсы\Программа\Фото\Макроэвол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dmin\Desktop\Подготовит. курсы\Программа\Фото\Макроэвол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dmin\Desktop\Подготовит. курсы\Программа\Фото\Микроэвол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\Desktop\Подготовит. курсы\Программа\Фото\Микроэвол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одготовит. курсы\Программа\Фото\Происхожд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\Desktop\Подготовит. курсы\Программа\Фото\Микроэвол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dmin\Desktop\Подготовит. курсы\Программа\Фото\Микроэвол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Подготовит. курсы\Программа\Фото\Геологичес.э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одготовит. курсы\Программа\Фото\Происхож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одготовит. курсы\Программа\Фото\Происхож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одготовит. курсы\Программа\Фото\Происхож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одготовит. курсы\Программа\Фото\Происхож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одготовит. курсы\Программа\Фото\Происхож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одготовит. курсы\Программа\Фото\Происхож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726</Words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Теории возникновения жизни на Земле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Видообразование: </vt:lpstr>
      <vt:lpstr>Слайд 21</vt:lpstr>
      <vt:lpstr>Слайд 22</vt:lpstr>
      <vt:lpstr>Приспособления могут быть: </vt:lpstr>
      <vt:lpstr>Основные направления эволюции органического мира, их характеристика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Теории возникновения жизни на Земле </dc:title>
  <dc:creator>admin</dc:creator>
  <cp:lastModifiedBy>admin</cp:lastModifiedBy>
  <cp:revision>18</cp:revision>
  <dcterms:created xsi:type="dcterms:W3CDTF">2018-02-18T18:37:18Z</dcterms:created>
  <dcterms:modified xsi:type="dcterms:W3CDTF">2020-05-10T08:48:39Z</dcterms:modified>
</cp:coreProperties>
</file>