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1" r:id="rId17"/>
    <p:sldId id="263" r:id="rId18"/>
    <p:sldId id="264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ЭКОЛОГИЯ ЧЕЛОВЕКА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Экологические факторы и здоровье населения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4"/>
            <a:ext cx="8848756" cy="55007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Климат </a:t>
            </a:r>
            <a:r>
              <a:rPr lang="ru-RU" b="1" dirty="0" smtClean="0"/>
              <a:t>–</a:t>
            </a:r>
            <a:r>
              <a:rPr lang="ru-RU" dirty="0" smtClean="0"/>
              <a:t> это усредненный многолетний режим погоды, являющийся одной из основных характеристик данной местности. Особенности климата определяются: 1) поступлением солнечной радиации, 2) процессами циркуляции воздушных масс и 3) характером подстилающей поверхности (асфальт, лес, поля).      По средней температуре января и июля климат делится в РФ на 4 климатических района: холодный - / Т- (-28-14) - (+4-20)/; умеренный –/ Т- (-14-4) -(+10-22)/; теплый - / Т- (-4- 0) - (+22-28)/   и жаркий / Т- (-4+4) -(+28-34)/. Климатические особенности как лечат людей (Кисловодск, Крым – от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и легочных заболеваний), так и вызывают заболевания (в холодном – простудные, в жарком – кишечные). Многие заболевания определяются выраженной </a:t>
            </a:r>
            <a:r>
              <a:rPr lang="ru-RU" b="1" dirty="0" smtClean="0"/>
              <a:t>сезонностью:</a:t>
            </a:r>
            <a:r>
              <a:rPr lang="ru-RU" dirty="0" smtClean="0"/>
              <a:t>  клещевой энцефалит – весной, грипп – зимой, дизентерия - летом. Осенью увеличивается обращения больных с гипертонией, стенокардией, ревматизмом – таким людям рекомендуется сменить на этот период климат.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5714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848756" cy="60007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u="sng" dirty="0" smtClean="0">
                <a:solidFill>
                  <a:srgbClr val="FF0000"/>
                </a:solidFill>
              </a:rPr>
              <a:t>Погода</a:t>
            </a:r>
            <a:r>
              <a:rPr lang="ru-RU" dirty="0" smtClean="0"/>
              <a:t> – состояние атмосферы  в рассматриваемом месте в определенный момент или за ограниченный промежуток времени  (сутки, месяц). Погода обуславливается взаимодействием Земли с Космосом. Характеризуется метеорологическими элементами и их изменениями: температура, атмосферное давление, влажность воздуха, ветер, облачность, осадки, дальность видимости, туманы, состояние почвы, высота снежного покрова, осадки. От погоды у ослабленных людей возникают </a:t>
            </a:r>
            <a:r>
              <a:rPr lang="ru-RU" b="1" dirty="0" smtClean="0"/>
              <a:t>метеотропные</a:t>
            </a:r>
            <a:r>
              <a:rPr lang="ru-RU" dirty="0" smtClean="0"/>
              <a:t> заболевания – недомогания, вызванные погодными изменениями и магнитными бурями, изменением атмосферного давления, жарой, холодом. Эти люди называются </a:t>
            </a:r>
            <a:r>
              <a:rPr lang="ru-RU" b="1" dirty="0" err="1" smtClean="0"/>
              <a:t>метеозависимыми</a:t>
            </a:r>
            <a:r>
              <a:rPr lang="ru-RU" dirty="0" smtClean="0"/>
              <a:t>, обычно это пожилые люди или больные хроническими заболеваниями.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4286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848756" cy="614366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Смог –</a:t>
            </a:r>
            <a:r>
              <a:rPr lang="ru-RU" dirty="0" smtClean="0"/>
              <a:t>  завеса из дыма и газа  над земной поверхностью, в основном, в городской местности. Смог бывает в период безветрия  и двух видов: лондонский и </a:t>
            </a:r>
            <a:r>
              <a:rPr lang="ru-RU" dirty="0" err="1" smtClean="0"/>
              <a:t>лосанжелевский</a:t>
            </a:r>
            <a:r>
              <a:rPr lang="ru-RU" dirty="0" smtClean="0"/>
              <a:t>.  Лондонский вид возникает при низкой температуре и высокой влажности – смесь влаги и дыма. </a:t>
            </a:r>
            <a:r>
              <a:rPr lang="ru-RU" dirty="0" err="1" smtClean="0"/>
              <a:t>Лосанжелевский</a:t>
            </a:r>
            <a:r>
              <a:rPr lang="ru-RU" dirty="0" smtClean="0"/>
              <a:t>  вид возникает  в период жары и безветрия – из дыма и газа под действием солнечного света образуются  ядовитые </a:t>
            </a:r>
            <a:r>
              <a:rPr lang="ru-RU" dirty="0" err="1" smtClean="0"/>
              <a:t>фотооксиданты</a:t>
            </a:r>
            <a:r>
              <a:rPr lang="ru-RU" dirty="0" smtClean="0"/>
              <a:t>, вызывающие отравления организма у людей, уничтожающие зеленую растительность и др. Смог вызывает не только общие заболевания: обострение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и легочных болезней, частые воспаления бронхов и легких, снижение иммунитета.</a:t>
            </a:r>
            <a:r>
              <a:rPr lang="ru-RU" b="1" dirty="0" smtClean="0"/>
              <a:t> </a:t>
            </a:r>
            <a:r>
              <a:rPr lang="ru-RU" dirty="0" smtClean="0"/>
              <a:t>Но кроме того, химический состав каждого дыма вызывает свои специфические болезни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848756" cy="6215106"/>
          </a:xfrm>
        </p:spPr>
        <p:txBody>
          <a:bodyPr>
            <a:normAutofit fontScale="55000" lnSpcReduction="20000"/>
          </a:bodyPr>
          <a:lstStyle/>
          <a:p>
            <a:r>
              <a:rPr lang="ru-RU" b="1" u="sng" dirty="0" smtClean="0">
                <a:solidFill>
                  <a:srgbClr val="FF0000"/>
                </a:solidFill>
              </a:rPr>
              <a:t>Парниковый (тепличный) эффект  </a:t>
            </a:r>
            <a:r>
              <a:rPr lang="ru-RU" dirty="0" smtClean="0"/>
              <a:t>-  потепление климата в целом на Земле в результате повышенного содержания в воздухе, в основном, углекислого газа (СО2). Инфракрасные солнечные лучи, отраженные почвой в воздух,  поглощаются углекислым </a:t>
            </a:r>
            <a:r>
              <a:rPr lang="ru-RU" dirty="0" err="1" smtClean="0"/>
              <a:t>газхом</a:t>
            </a:r>
            <a:r>
              <a:rPr lang="ru-RU" dirty="0" smtClean="0"/>
              <a:t>, разогревая воздух и почву. На отдельной территории  (например, город Москва) местный  эффект разогрева приземного слоя воздуха по отношению к воздуху окружающей территории   (например, к Московской области)подобен нахождению под полиэтиленовой пленкой - в парнике. В этот период уменьшается количество кислорода в воздухе, нарушается теплорегуляция, что приводит к резкому увеличению больных сердечными и легочными заболеваниями.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u="sng" dirty="0" smtClean="0">
                <a:solidFill>
                  <a:srgbClr val="FF0000"/>
                </a:solidFill>
              </a:rPr>
              <a:t>Кислотные дожди </a:t>
            </a:r>
            <a:r>
              <a:rPr lang="ru-RU" dirty="0" smtClean="0"/>
              <a:t>образуются над городской местностью в результате реакции воздушных паров с  соединениями серы и азота, поступающих из автомобильных и промышленных выбросов. Отрицательно влияют на фотосинтез растений, состав почв и качество грунтовых вод. Выпадают вокруг городов в радиусе до 100 км. Окисляя воду и почву, кислотные дожди делают воду непригодной для питья и хозяйственных целей, снижается плодородие почвы, ухудшается пищевое качество растений, что отражается на животных. На здоровье людей действие кислотных дождей проявляется  не так выражено, так как они питаются, в основном, привозной пищей.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u="sng" dirty="0" smtClean="0">
                <a:solidFill>
                  <a:srgbClr val="FF0000"/>
                </a:solidFill>
              </a:rPr>
              <a:t>Озоновые дыры  </a:t>
            </a:r>
            <a:r>
              <a:rPr lang="ru-RU" b="1" dirty="0" smtClean="0"/>
              <a:t>- </a:t>
            </a:r>
            <a:r>
              <a:rPr lang="ru-RU" dirty="0" err="1" smtClean="0"/>
              <a:t>утоньшение</a:t>
            </a:r>
            <a:r>
              <a:rPr lang="ru-RU" dirty="0" smtClean="0"/>
              <a:t> или исчезновение озонового слоя в ионосфере в результате появления там уничтожающих озон веществ (формальдегид) и проникновение  на землю губительных солнечных </a:t>
            </a:r>
            <a:r>
              <a:rPr lang="ru-RU" dirty="0" err="1" smtClean="0"/>
              <a:t>УФЛучей</a:t>
            </a:r>
            <a:r>
              <a:rPr lang="ru-RU" dirty="0" smtClean="0"/>
              <a:t>. Поэтому пребывать на открытом солнце (на пляже) в полдень в течение длительного времени опасно: учащается возникновение не только рака кожи, но и  других мест.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4800" y="0"/>
            <a:ext cx="8686800" cy="4572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48756" cy="592935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err="1" smtClean="0">
                <a:solidFill>
                  <a:srgbClr val="FF0000"/>
                </a:solidFill>
              </a:rPr>
              <a:t>Экопатология</a:t>
            </a:r>
            <a:r>
              <a:rPr lang="ru-RU" b="1" dirty="0" smtClean="0"/>
              <a:t>  – </a:t>
            </a:r>
            <a:r>
              <a:rPr lang="ru-RU" dirty="0" smtClean="0"/>
              <a:t> заболевания растений, животных и  человека, обусловленные    особенностями данной местности. Различают два направления </a:t>
            </a:r>
            <a:r>
              <a:rPr lang="ru-RU" dirty="0" err="1" smtClean="0"/>
              <a:t>экопатологии</a:t>
            </a:r>
            <a:r>
              <a:rPr lang="ru-RU" dirty="0" smtClean="0"/>
              <a:t>. Одни заболевания вызываются </a:t>
            </a:r>
            <a:r>
              <a:rPr lang="ru-RU" b="1" dirty="0" smtClean="0"/>
              <a:t> природными</a:t>
            </a:r>
            <a:r>
              <a:rPr lang="ru-RU" dirty="0" smtClean="0"/>
              <a:t>  факторами, например: отсутствие фтора в воде, вызывает  раннее разрушение зубов; наличие клещей в  лесу – клещевой энцефалит; наличие лисиц и волков – бешенство и т.д. Другие заболевания,  </a:t>
            </a:r>
            <a:r>
              <a:rPr lang="ru-RU" dirty="0" err="1" smtClean="0"/>
              <a:t>обусловловленные</a:t>
            </a:r>
            <a:r>
              <a:rPr lang="ru-RU" dirty="0" smtClean="0"/>
              <a:t> человеческими загрязнениями воздуха, воды или  почвы, вызывают </a:t>
            </a:r>
            <a:r>
              <a:rPr lang="ru-RU" b="1" dirty="0" smtClean="0"/>
              <a:t>антропогенную</a:t>
            </a:r>
            <a:r>
              <a:rPr lang="ru-RU" dirty="0" smtClean="0"/>
              <a:t> </a:t>
            </a:r>
            <a:r>
              <a:rPr lang="ru-RU" dirty="0" err="1" smtClean="0"/>
              <a:t>экопатологию</a:t>
            </a:r>
            <a:r>
              <a:rPr lang="ru-RU" dirty="0" smtClean="0"/>
              <a:t>: загрязнения воздуха – частые воспаления легких; загрязнения воды – водные  инфекционные и неинфекционные заболевания; загрязнения почвы – отравления по ходу пищевой цепи (с овощами, мясом) и др.  Заболевания, присущие данной местности, называются </a:t>
            </a:r>
            <a:r>
              <a:rPr lang="ru-RU" b="1" dirty="0" smtClean="0"/>
              <a:t>эндемическими</a:t>
            </a:r>
            <a:r>
              <a:rPr lang="ru-RU" dirty="0" smtClean="0"/>
              <a:t>, т.е. местными (не путать с эпидемическими болезнями – заразными, которые могут быть как эндемическими, так и нет).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 smtClean="0"/>
              <a:t>Факторы, влияющие на здоровье и  продолжительность жизни   человека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85794"/>
          <a:ext cx="8848725" cy="5786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32"/>
                <a:gridCol w="1000133"/>
                <a:gridCol w="5848360"/>
              </a:tblGrid>
              <a:tr h="1062569">
                <a:tc>
                  <a:txBody>
                    <a:bodyPr/>
                    <a:lstStyle/>
                    <a:p>
                      <a:pPr marL="29146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Факторы, влияющие на здоровье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6263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Примерная доля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фактора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kern="0" dirty="0" smtClean="0">
                          <a:latin typeface="Times New Roman"/>
                        </a:rPr>
                        <a:t>Групп </a:t>
                      </a:r>
                      <a:r>
                        <a:rPr lang="ru-RU" sz="1600" b="1" kern="0" dirty="0">
                          <a:latin typeface="Times New Roman"/>
                        </a:rPr>
                        <a:t>фактора   риска</a:t>
                      </a:r>
                    </a:p>
                  </a:txBody>
                  <a:tcPr marL="68580" marR="68580" marT="0" marB="0"/>
                </a:tc>
              </a:tr>
              <a:tr h="2201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   жизни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49-53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Курение; употребление алкоголя; несбалансированное, нерациональное питание; вредные условия труда; стрессовые ситуации; гиподинамия, плохие материально-бытовые условия;  вредные привычки: курение, пьянство, употребление наркотиков; злоупотребление лекарствами; непрочность семей, одиночество; низкий образовательный и культурный уровень, чрезмерно высокий уровень урбанизации; медицинская активность.</a:t>
                      </a:r>
                    </a:p>
                  </a:txBody>
                  <a:tcPr/>
                </a:tc>
              </a:tr>
              <a:tr h="61527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Генетика, биология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человека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18 – 22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Предрасположенность к определенным наследственным болезням.</a:t>
                      </a:r>
                    </a:p>
                  </a:txBody>
                  <a:tcPr/>
                </a:tc>
              </a:tr>
              <a:tr h="12923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Внешняя среда,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природно-климати-ческие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условия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 – 20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Загрязнение воздуха, воды, почвы, резкая смена атмосферных явлений; повышенные космические, магнитные и другие излучения.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527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10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Неэффективность профилактических мероприятий, низкое качество медицинской помощи, несвоевременность ее оказания.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642942"/>
          </a:xfrm>
        </p:spPr>
        <p:txBody>
          <a:bodyPr/>
          <a:lstStyle/>
          <a:p>
            <a:pPr algn="ctr"/>
            <a:r>
              <a:rPr lang="ru-RU" i="1" dirty="0" smtClean="0"/>
              <a:t>Расы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С понятием экологической ниши тесно связана экологическая дифференциация человечества</a:t>
            </a:r>
            <a:r>
              <a:rPr lang="ru-RU" dirty="0" smtClean="0"/>
              <a:t>.</a:t>
            </a:r>
          </a:p>
          <a:p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Расы </a:t>
            </a:r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человека</a:t>
            </a:r>
            <a:r>
              <a:rPr lang="ru-RU" dirty="0" smtClean="0"/>
              <a:t> (франц. </a:t>
            </a:r>
            <a:r>
              <a:rPr lang="ru-RU" dirty="0" err="1" smtClean="0"/>
              <a:t>rase</a:t>
            </a:r>
            <a:r>
              <a:rPr lang="ru-RU" dirty="0" smtClean="0"/>
              <a:t>, </a:t>
            </a:r>
            <a:r>
              <a:rPr lang="ru-RU" dirty="0" err="1" smtClean="0"/>
              <a:t>итал</a:t>
            </a:r>
            <a:r>
              <a:rPr lang="ru-RU" dirty="0" smtClean="0"/>
              <a:t>. </a:t>
            </a:r>
            <a:r>
              <a:rPr lang="ru-RU" dirty="0" err="1" smtClean="0"/>
              <a:t>Razza</a:t>
            </a:r>
            <a:r>
              <a:rPr lang="ru-RU" dirty="0" smtClean="0"/>
              <a:t> – род, порода, племя) – систематическое подразделение внутри вида </a:t>
            </a:r>
            <a:r>
              <a:rPr lang="ru-RU" dirty="0" err="1" smtClean="0"/>
              <a:t>Homo</a:t>
            </a:r>
            <a:r>
              <a:rPr lang="ru-RU" dirty="0" smtClean="0"/>
              <a:t> </a:t>
            </a:r>
            <a:r>
              <a:rPr lang="ru-RU" dirty="0" err="1" smtClean="0"/>
              <a:t>sapiens</a:t>
            </a:r>
            <a:r>
              <a:rPr lang="ru-RU" dirty="0" smtClean="0"/>
              <a:t> – человек разумный. Каждая раса характеризуется совокупностью наследственно обусловленных признаков (цвет кожи, глаз, волос, особенности мягких частей лица, черепа, рост и др.), связанных с единством происхождения и определенной областью распространения.</a:t>
            </a:r>
          </a:p>
          <a:p>
            <a:r>
              <a:rPr lang="ru-RU" dirty="0" smtClean="0"/>
              <a:t>Современное человечество подразделяют на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или 5 больших рас</a:t>
            </a:r>
            <a:r>
              <a:rPr lang="ru-RU" dirty="0" smtClean="0"/>
              <a:t>. В первом случае это экваториальная (негро-австралоидная), евразийская (европеоидная), азиатско-американская (монголоидная) расы, во втором- </a:t>
            </a:r>
            <a:r>
              <a:rPr lang="ru-RU" dirty="0" err="1" smtClean="0"/>
              <a:t>негроидая</a:t>
            </a:r>
            <a:r>
              <a:rPr lang="ru-RU" dirty="0" smtClean="0"/>
              <a:t>, европеоидная, австралоидная, монголоидная и американская. Внутри каждой расы выделяют </a:t>
            </a:r>
            <a:r>
              <a:rPr lang="ru-RU" dirty="0" err="1" smtClean="0"/>
              <a:t>подрасы</a:t>
            </a:r>
            <a:r>
              <a:rPr lang="ru-RU" dirty="0" smtClean="0"/>
              <a:t>. Так, внутри экваториальной расы – это негрская, </a:t>
            </a:r>
            <a:r>
              <a:rPr lang="ru-RU" dirty="0" err="1" smtClean="0"/>
              <a:t>негрилльская</a:t>
            </a:r>
            <a:r>
              <a:rPr lang="ru-RU" dirty="0" smtClean="0"/>
              <a:t>, бушменская, австралийская и др.; внутри европеоидной – атланто-балтийская, </a:t>
            </a:r>
            <a:r>
              <a:rPr lang="ru-RU" dirty="0" err="1" smtClean="0"/>
              <a:t>индосредиземноморская</a:t>
            </a:r>
            <a:r>
              <a:rPr lang="ru-RU" dirty="0" smtClean="0"/>
              <a:t>, среднеевропейская и др.; внутри монголоидной – североазиатская, арктическая, южно-азиатская и др.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Негроидная большая раса –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негры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негриллы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бушмены и готтентоты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Европеоидная (евразийская) большая раса – атланто-балтийская –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индосредиземноморская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среднеевропейская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Монголоидная большая раса – североазиатская – арктическая – южно-азиатская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Американская большая раса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Австралоидная большая раса</a:t>
            </a:r>
          </a:p>
          <a:p>
            <a:r>
              <a:rPr lang="ru-RU" dirty="0" smtClean="0"/>
              <a:t>– </a:t>
            </a:r>
            <a:r>
              <a:rPr lang="ru-RU" dirty="0" err="1" smtClean="0"/>
              <a:t>веддоиды</a:t>
            </a:r>
            <a:endParaRPr lang="ru-RU" dirty="0" smtClean="0"/>
          </a:p>
          <a:p>
            <a:r>
              <a:rPr lang="ru-RU" dirty="0" smtClean="0"/>
              <a:t>– австралийцы</a:t>
            </a:r>
          </a:p>
          <a:p>
            <a:r>
              <a:rPr lang="ru-RU" dirty="0" smtClean="0"/>
              <a:t>– </a:t>
            </a:r>
            <a:r>
              <a:rPr lang="ru-RU" dirty="0" err="1" smtClean="0"/>
              <a:t>айны</a:t>
            </a:r>
            <a:endParaRPr lang="ru-RU" dirty="0" smtClean="0"/>
          </a:p>
          <a:p>
            <a:r>
              <a:rPr lang="ru-RU" dirty="0" smtClean="0"/>
              <a:t>Расы начали формироваться в эпоху позднего палеолита, около 30–40 тыс. лет тому назад, в процессе заселения человеком земли.</a:t>
            </a:r>
          </a:p>
          <a:p>
            <a:r>
              <a:rPr lang="ru-RU" dirty="0" smtClean="0"/>
              <a:t>Всем расам человека свойственны </a:t>
            </a:r>
            <a:r>
              <a:rPr lang="ru-RU" dirty="0" err="1" smtClean="0"/>
              <a:t>общевидовые</a:t>
            </a:r>
            <a:r>
              <a:rPr lang="ru-RU" dirty="0" smtClean="0"/>
              <a:t> особенности </a:t>
            </a:r>
            <a:r>
              <a:rPr lang="ru-RU" dirty="0" err="1" smtClean="0"/>
              <a:t>Homo</a:t>
            </a:r>
            <a:r>
              <a:rPr lang="ru-RU" dirty="0" smtClean="0"/>
              <a:t> </a:t>
            </a:r>
            <a:r>
              <a:rPr lang="ru-RU" dirty="0" err="1" smtClean="0"/>
              <a:t>sapiens</a:t>
            </a:r>
            <a:r>
              <a:rPr lang="ru-RU" dirty="0" smtClean="0"/>
              <a:t>, они абсолютно равноценны в биологическом и психическом отношениях и находятся на одном и том же уровне эволюционного развития.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Подготовит. курсы\Программа\Фото\Происхождение человека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" y="-1"/>
            <a:ext cx="9141143" cy="6860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Подготовит. курсы\Программа\Фото\Атавизм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Биологические и социальные потребности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85000" lnSpcReduction="20000"/>
          </a:bodyPr>
          <a:lstStyle/>
          <a:p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Потребность </a:t>
            </a:r>
            <a:r>
              <a:rPr lang="ru-RU" i="1" dirty="0" smtClean="0"/>
              <a:t>—</a:t>
            </a:r>
            <a:r>
              <a:rPr lang="ru-RU" dirty="0" smtClean="0"/>
              <a:t> неотъемлемое свойство всего живого, момент самой жизнедеятельности организма, внутренний стимул всякого поведения живого существа.</a:t>
            </a:r>
          </a:p>
          <a:p>
            <a:r>
              <a:rPr lang="ru-RU" dirty="0" smtClean="0"/>
              <a:t>В качестве носителя потребностей выступает человеческий индивид, естественно сложившееся сообщество людей (семья, род, племя, народ), социальный слой или социальная группа в рамках данного общества (класс, сословие, нация, профессиональная группа, поколение), общество как социальная система, социальный институт, функционирующий в рамках общества (система образования, государство, его органы и т. п.), наконец, человечество в целом.</a:t>
            </a:r>
          </a:p>
          <a:p>
            <a:r>
              <a:rPr lang="ru-RU" dirty="0" smtClean="0"/>
              <a:t>Человек как биологическое существо имеет жизненные потребности – добывание пищи, самозащита и размножение.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Подготовит. курсы\Программа\Фото\Экология челове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взаимодействия природы и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Доисторический (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доцивилизационный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</a:t>
            </a:r>
            <a:r>
              <a:rPr lang="ru-RU" dirty="0" smtClean="0"/>
              <a:t>когда имеет место неосознанное сотрудничество, а противостояние носит </a:t>
            </a:r>
            <a:r>
              <a:rPr lang="ru-RU" dirty="0" err="1" smtClean="0"/>
              <a:t>неантогонистический</a:t>
            </a:r>
            <a:r>
              <a:rPr lang="ru-RU" dirty="0" smtClean="0"/>
              <a:t> характер;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Исторический (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цивилизационный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современный). </a:t>
            </a:r>
            <a:r>
              <a:rPr lang="ru-RU" dirty="0" smtClean="0"/>
              <a:t>Для этого этапа отличительны: нарастание конфронтационных, антагонистических отношений между природой и обществом; производящая деятельность, ведущая к уничтожению естественной среды обитания, быстрой смене естественных ландшафтов антропогенными, постепенное осознание гибельности </a:t>
            </a:r>
            <a:r>
              <a:rPr lang="ru-RU" dirty="0" err="1" smtClean="0"/>
              <a:t>конфронтаци-онных</a:t>
            </a:r>
            <a:r>
              <a:rPr lang="ru-RU" dirty="0" smtClean="0"/>
              <a:t> отношений.</a:t>
            </a:r>
          </a:p>
          <a:p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Постисторический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постцивилизационный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(будущий). </a:t>
            </a:r>
            <a:r>
              <a:rPr lang="ru-RU" dirty="0" smtClean="0"/>
              <a:t>Предполагает наличие альтернативы: либо экологическая катастрофа планетарного масштаба, либо полная перестройка философской основы взаимоотношений Природы и Человека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28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исторические этапы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62500" lnSpcReduction="2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Непосредственное единство человека с природой</a:t>
            </a:r>
            <a:r>
              <a:rPr lang="ru-RU" dirty="0" smtClean="0"/>
              <a:t> (охотничье-собирательская культура). На этом этапе формируется трудовая деятельность человека (изготовление орудий труда из природных тел как первый способ целенаправленного преобразования окружающей среды). В процессе совершенствования орудий труда и развития общественных форм жизни происходит переход к охоте.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Неолитическая революция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(аграрная культура) </a:t>
            </a:r>
            <a:r>
              <a:rPr lang="ru-RU" dirty="0" smtClean="0"/>
              <a:t>– переход к скотоводческо-земледельческому хозяйству (выращивание сельскохозяйственных культур и одомашнивание животных).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Промышленная революция</a:t>
            </a:r>
            <a:r>
              <a:rPr lang="ru-RU" dirty="0" smtClean="0"/>
              <a:t> – утверждение индустриального производства как главенствующего и развитие техники как эффективного способа преобразования природы.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Переход к главенству производства информации</a:t>
            </a:r>
            <a:r>
              <a:rPr lang="ru-RU" dirty="0" smtClean="0"/>
              <a:t> и, в далекой перспективе, возможная гармонизация взаимоотношений человека и природы в постиндустриальном обществе в процессе создания экологической цивилизации.</a:t>
            </a:r>
          </a:p>
          <a:p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Техносфера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dirty="0" smtClean="0"/>
              <a:t>– часть географической оболочки Земли, охваченная влиянием технических устройств и средств, созданных современной цивилизацией. Она включает населенные пункты, фабрики, дороги, </a:t>
            </a:r>
            <a:r>
              <a:rPr lang="ru-RU" dirty="0" err="1" smtClean="0"/>
              <a:t>нефте</a:t>
            </a:r>
            <a:r>
              <a:rPr lang="ru-RU" dirty="0" smtClean="0"/>
              <a:t>- и газопроводы, системы связи, электростанции, ирригационные и дренажные сооружения, сельскохозяйственные угодья и т. д.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Экологическая ниша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/>
          <a:lstStyle/>
          <a:p>
            <a:r>
              <a:rPr lang="ru-RU" dirty="0" smtClean="0"/>
              <a:t>Понятие </a:t>
            </a:r>
            <a:r>
              <a:rPr lang="ru-RU" b="1" u="sng" dirty="0" smtClean="0">
                <a:solidFill>
                  <a:srgbClr val="FF0000"/>
                </a:solidFill>
              </a:rPr>
              <a:t>экологической ниши человека </a:t>
            </a:r>
            <a:r>
              <a:rPr lang="ru-RU" dirty="0" smtClean="0"/>
              <a:t>и его разумной деятельности неразрывно связаны. Именно благодаря разуму пространственной нишей человека стала вся Земля, а в настоящее время в значительной мере и космическое пространство.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/>
              <a:t>Человеческие экосистемы. Взаимосвязь и взаимодействие в человеческих экосистемах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14422"/>
            <a:ext cx="878687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С момента своего зарождения  человечество развивалось под  действием конкретных природных факторов, которые сформировали не только человека как биологический вид, но и его национальные типы. В каждой конкретной местности сформировались национальные экосистемы,  адаптированные к местным климатическим условиям, что помогало  народу этой национальности выживать в данной местности и устойчиво развиваться.  Таким образом, в процессе эволюции  произошла экологическая дифференциация населения земного шара по адаптивным типам, внешне определяемых как национальные признаки.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	Адаптивный тип  </a:t>
            </a:r>
            <a:r>
              <a:rPr lang="ru-RU" dirty="0" smtClean="0"/>
              <a:t>представляет собой норму биологической реакции на окружающую среду, обеспечивающую наилучшую приспособляемость к окружающей среде, ее экологии. Различают 4 адаптивных экологических типа:  тип умеренного пояса, арктический, тропический и горный.   Адаптивные типы отличаются не только внешне, но и физиологическими процессами в организме, характером обмена веществ, набором характерных ферментных систем и специфических болезней и др.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14414" y="0"/>
            <a:ext cx="5429288" cy="1643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Умеренный </a:t>
            </a:r>
            <a:r>
              <a:rPr lang="ru-RU" dirty="0" smtClean="0">
                <a:solidFill>
                  <a:srgbClr val="FF0000"/>
                </a:solidFill>
              </a:rPr>
              <a:t>тип – это местности, где преобладает городское население.    Уровень адаптации у них  не ясен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714488"/>
            <a:ext cx="8501090" cy="2071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Арктическому типу </a:t>
            </a:r>
            <a:r>
              <a:rPr lang="ru-RU" dirty="0" smtClean="0">
                <a:solidFill>
                  <a:srgbClr val="FF0000"/>
                </a:solidFill>
              </a:rPr>
              <a:t>(ненцы, чукчи) свойственно сильное развитие костей и мышц, грудной клетки, увеличенное содержание в крови гемоглобина. В пище преобладают жиры, повышенный обмен веществ, при котором они легко переносят низкую температуру, имея всегда горячую кожу, и редко простужаются.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4000504"/>
            <a:ext cx="4357686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Тропический тип</a:t>
            </a:r>
            <a:r>
              <a:rPr lang="ru-RU" dirty="0" smtClean="0">
                <a:solidFill>
                  <a:srgbClr val="FF0000"/>
                </a:solidFill>
              </a:rPr>
              <a:t> (</a:t>
            </a:r>
            <a:r>
              <a:rPr lang="ru-RU" dirty="0" err="1" smtClean="0">
                <a:solidFill>
                  <a:srgbClr val="FF0000"/>
                </a:solidFill>
              </a:rPr>
              <a:t>негры</a:t>
            </a:r>
            <a:r>
              <a:rPr lang="ru-RU" dirty="0" smtClean="0">
                <a:solidFill>
                  <a:srgbClr val="FF0000"/>
                </a:solidFill>
              </a:rPr>
              <a:t>, арабы, жители островов </a:t>
            </a:r>
            <a:r>
              <a:rPr lang="ru-RU" dirty="0" err="1" smtClean="0">
                <a:solidFill>
                  <a:srgbClr val="FF0000"/>
                </a:solidFill>
              </a:rPr>
              <a:t>Окенавии</a:t>
            </a:r>
            <a:r>
              <a:rPr lang="ru-RU" dirty="0" smtClean="0">
                <a:solidFill>
                  <a:srgbClr val="FF0000"/>
                </a:solidFill>
              </a:rPr>
              <a:t>) проживает в условиях большого количества тепла и влаги, мало животной пищи – белка. Экологические условия  в тропиках в каждом регионе очень разнообразны, что породило большое разнообразие рас – от самых низкорослых на Земле (пигмеи) до самых высокорослых (есть племена).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4071942"/>
            <a:ext cx="4572000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904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Горный тип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живет в условиях высокогорья, где низкое атмосферное давление, холодно, однообразная пища.  Поэтому у людей этих национальностей повышенный обмен веществ, увеличено число эритроцитов и гемоглобина, расширена грудная клетка.</a:t>
            </a:r>
            <a:endParaRPr lang="ru-RU" sz="3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Демографические процессы в человеческих экосистемах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848756" cy="55721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 состоянии  здоровья в экосистемах говорят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демографические процессы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численность населения в данной местности, его рождаемость, смертность и прирост.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Если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рождаемость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это число родившихся в течение года на 1000 населения  (%</a:t>
            </a:r>
            <a:r>
              <a:rPr lang="ru-RU" sz="8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), а  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смертность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– соответственно умерших,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то естественный прирост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это разница между родившимися и умершими.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Бывает три вида естественного прироста, по которым судят о здоровье нации: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 -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регрессивный тип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- когда умирают больше, чем   рождаются.. Этот процесс сейчас происходит в России – рождаемость    составляет 8,2 %</a:t>
            </a:r>
            <a:r>
              <a:rPr lang="ru-RU" sz="8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   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смертность – до 15 %</a:t>
            </a:r>
            <a:r>
              <a:rPr lang="ru-RU" sz="8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убыль населения -  до  6,8  %</a:t>
            </a:r>
            <a:r>
              <a:rPr lang="ru-RU" sz="8000" baseline="-25000" dirty="0" smtClean="0">
                <a:latin typeface="Times New Roman" pitchFamily="18" charset="0"/>
                <a:cs typeface="Times New Roman" pitchFamily="18" charset="0"/>
              </a:rPr>
              <a:t>0;</a:t>
            </a: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-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стационарный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когда сколько рождается , столько    и умирает,     прироста и убыли нет;</a:t>
            </a:r>
          </a:p>
          <a:p>
            <a:pPr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прогрессивный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– когда смертность ниже рождаемости. Самый высокая рождаемость сейчас в  Саудовской  Аравии – 18 %</a:t>
            </a:r>
            <a:r>
              <a:rPr lang="ru-RU" sz="8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,, Латинской Америке – 10-12 %</a:t>
            </a:r>
            <a:r>
              <a:rPr lang="ru-RU" sz="8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Скандинавии – 4-7 %</a:t>
            </a:r>
            <a:r>
              <a:rPr lang="ru-RU" sz="80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52"/>
            <a:ext cx="8686800" cy="593727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Каждый день население увеличивается на 240-250 тыс. чел. или на 40 </a:t>
            </a:r>
            <a:r>
              <a:rPr lang="ru-RU" dirty="0" err="1" smtClean="0"/>
              <a:t>млн</a:t>
            </a:r>
            <a:r>
              <a:rPr lang="ru-RU" dirty="0" smtClean="0"/>
              <a:t> чел. в год. Этот стремительный рост называется </a:t>
            </a:r>
            <a:r>
              <a:rPr lang="ru-RU" b="1" dirty="0" smtClean="0">
                <a:solidFill>
                  <a:srgbClr val="FF0000"/>
                </a:solidFill>
              </a:rPr>
              <a:t>демографическим взрывом. </a:t>
            </a:r>
            <a:r>
              <a:rPr lang="ru-RU" dirty="0" smtClean="0"/>
              <a:t> В целом на Земле население прогрессивно стареет. В Европе и Японии  средняя продолжительность жизни составляет 80 лет (в России – 59 лет, в т.ч. мужчин -58 и женщин – 65 лет).</a:t>
            </a:r>
          </a:p>
          <a:p>
            <a:r>
              <a:rPr lang="ru-RU" dirty="0" smtClean="0"/>
              <a:t>Ежедневно людям требуется 2 </a:t>
            </a:r>
            <a:r>
              <a:rPr lang="ru-RU" dirty="0" err="1" smtClean="0"/>
              <a:t>млн</a:t>
            </a:r>
            <a:r>
              <a:rPr lang="ru-RU" dirty="0" smtClean="0"/>
              <a:t> т пищи, 10 </a:t>
            </a:r>
            <a:r>
              <a:rPr lang="ru-RU" dirty="0" err="1" smtClean="0"/>
              <a:t>млн</a:t>
            </a:r>
            <a:r>
              <a:rPr lang="ru-RU" dirty="0" smtClean="0"/>
              <a:t> м3 питьевой воды, 2 </a:t>
            </a:r>
            <a:r>
              <a:rPr lang="ru-RU" dirty="0" err="1" smtClean="0"/>
              <a:t>млрд</a:t>
            </a:r>
            <a:r>
              <a:rPr lang="ru-RU" dirty="0" smtClean="0"/>
              <a:t> м</a:t>
            </a:r>
            <a:r>
              <a:rPr lang="ru-RU" baseline="30000" dirty="0" smtClean="0"/>
              <a:t>3 </a:t>
            </a:r>
            <a:r>
              <a:rPr lang="ru-RU" dirty="0" smtClean="0"/>
              <a:t>кислорода.. На промышленные цели человечество ежегодно сжигает 30 </a:t>
            </a:r>
            <a:r>
              <a:rPr lang="ru-RU" dirty="0" err="1" smtClean="0"/>
              <a:t>млн</a:t>
            </a:r>
            <a:r>
              <a:rPr lang="ru-RU" dirty="0" smtClean="0"/>
              <a:t> т топлива, использует 2 </a:t>
            </a:r>
            <a:r>
              <a:rPr lang="ru-RU" dirty="0" err="1" smtClean="0"/>
              <a:t>млрд</a:t>
            </a:r>
            <a:r>
              <a:rPr lang="ru-RU" dirty="0" smtClean="0"/>
              <a:t> м</a:t>
            </a:r>
            <a:r>
              <a:rPr lang="ru-RU" baseline="30000" dirty="0" smtClean="0"/>
              <a:t>3</a:t>
            </a:r>
            <a:r>
              <a:rPr lang="ru-RU" dirty="0" smtClean="0"/>
              <a:t> воды, 300 </a:t>
            </a:r>
            <a:r>
              <a:rPr lang="ru-RU" dirty="0" err="1" smtClean="0"/>
              <a:t>млн</a:t>
            </a:r>
            <a:r>
              <a:rPr lang="ru-RU" dirty="0" smtClean="0"/>
              <a:t> т металлов и 65 </a:t>
            </a:r>
            <a:r>
              <a:rPr lang="ru-RU" dirty="0" err="1" smtClean="0"/>
              <a:t>млрд</a:t>
            </a:r>
            <a:r>
              <a:rPr lang="ru-RU" dirty="0" smtClean="0"/>
              <a:t> м</a:t>
            </a:r>
            <a:r>
              <a:rPr lang="ru-RU" baseline="30000" dirty="0" smtClean="0"/>
              <a:t>3</a:t>
            </a:r>
            <a:r>
              <a:rPr lang="ru-RU" dirty="0" smtClean="0"/>
              <a:t>  кислорода. Естественно, ресурсы истощаются, природа загрязняется. Ряд государств стал эффективно проводить демографическую политику. Так значительно  ограничили рождаемость Китай и Индия. С другой стороны, Франция, обеспокоенная снижением рождаемости, активными мерами за 20 лет удвоила её. В 2003 г., чтобы увеличить рождаемость, Государственная Дума России  сняла 12 причин для проведения абортов, а с 2007 г. введена экономическая поддержка материнства.</a:t>
            </a:r>
          </a:p>
          <a:p>
            <a:r>
              <a:rPr lang="ru-RU" dirty="0" smtClean="0"/>
              <a:t>      Таким образом, изменения  в человеческих экосистемах - появление новых социальных процессов, вызванных нарастанием численности людей на земном шаре, разумные социально-экономические меры и соответствующая политика государства могут активно влиять как на увеличение, так и на снижение  численности  населения.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92</TotalTime>
  <Words>1383</Words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ЭКОЛОГИЯ ЧЕЛОВЕКА</vt:lpstr>
      <vt:lpstr>Слайд 2</vt:lpstr>
      <vt:lpstr>этапы взаимодействия природы и общества</vt:lpstr>
      <vt:lpstr>исторические этапы</vt:lpstr>
      <vt:lpstr>Экологическая ниша</vt:lpstr>
      <vt:lpstr>Человеческие экосистемы. Взаимосвязь и взаимодействие в человеческих экосистемах </vt:lpstr>
      <vt:lpstr>Слайд 7</vt:lpstr>
      <vt:lpstr>Демографические процессы в человеческих экосистемах</vt:lpstr>
      <vt:lpstr>Слайд 9</vt:lpstr>
      <vt:lpstr>Экологические факторы и здоровье населения</vt:lpstr>
      <vt:lpstr>Слайд 11</vt:lpstr>
      <vt:lpstr>Слайд 12</vt:lpstr>
      <vt:lpstr>Слайд 13</vt:lpstr>
      <vt:lpstr>Слайд 14</vt:lpstr>
      <vt:lpstr> Факторы, влияющие на здоровье и  продолжительность жизни   человека </vt:lpstr>
      <vt:lpstr>Расы человека</vt:lpstr>
      <vt:lpstr>Слайд 17</vt:lpstr>
      <vt:lpstr>Слайд 18</vt:lpstr>
      <vt:lpstr>Биологические и социальные потребности человека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 ЧЕЛОВЕКА</dc:title>
  <dc:creator>admin</dc:creator>
  <cp:lastModifiedBy>admin</cp:lastModifiedBy>
  <cp:revision>14</cp:revision>
  <dcterms:created xsi:type="dcterms:W3CDTF">2018-02-25T18:10:32Z</dcterms:created>
  <dcterms:modified xsi:type="dcterms:W3CDTF">2020-05-10T08:41:50Z</dcterms:modified>
</cp:coreProperties>
</file>