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2" r:id="rId4"/>
    <p:sldId id="280" r:id="rId5"/>
    <p:sldId id="261" r:id="rId6"/>
    <p:sldId id="282" r:id="rId7"/>
    <p:sldId id="288" r:id="rId8"/>
    <p:sldId id="287" r:id="rId9"/>
    <p:sldId id="265" r:id="rId10"/>
    <p:sldId id="289" r:id="rId11"/>
    <p:sldId id="285" r:id="rId12"/>
    <p:sldId id="267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C89"/>
    <a:srgbClr val="FB9233"/>
    <a:srgbClr val="DBEBF6"/>
    <a:srgbClr val="FCB16C"/>
    <a:srgbClr val="203285"/>
    <a:srgbClr val="FF5050"/>
    <a:srgbClr val="D8E9F5"/>
    <a:srgbClr val="D9EAF5"/>
    <a:srgbClr val="E0EEF7"/>
    <a:srgbClr val="D7E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895F9-F31C-40C9-8D00-5919B60F3304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/>
              <a:t>м</a:t>
            </a: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8F329-68FF-44DB-948D-9D7E73329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3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F329-68FF-44DB-948D-9D7E73329CC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757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F329-68FF-44DB-948D-9D7E73329C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1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F329-68FF-44DB-948D-9D7E73329CC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8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8F329-68FF-44DB-948D-9D7E73329C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F329-68FF-44DB-948D-9D7E73329CC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102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F329-68FF-44DB-948D-9D7E73329CC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0E48E-B233-4245-A53D-763406756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8CB060-FE87-48F7-ACF7-E80F3A4DD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E9EDC-5E29-4CFE-85E9-3C1619BA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54F2B7-3853-444E-8C71-74755FCE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9B2C9-10CB-4C16-A054-7FE4BC9C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B693B-5DD0-4230-A998-D1988097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E987B1-DC02-42F1-80E9-2E9AF1B09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B8427-1C12-491D-B3D5-F218EDA3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2D329-294E-41C5-9D51-87B04CB04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DB5FB-E605-47CC-B5BA-7A34BCD6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7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2BD114-4F07-42DD-9EA8-6AA902FB2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250BCB-4258-429D-B431-65286A880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CF35AE-88AA-443D-AA4C-8BAA445A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31855D-AEE0-4C27-87D5-43B0018C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4F909B-F9F3-40E0-AE7F-46B1C2B4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FDB5D-4AB4-4E0D-8C0D-AD4F7EDA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867667-72F6-466E-BC19-7FAEBE31F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8C344-7BCE-45DA-9F6C-036B102E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E0693-E8A8-4B4A-8E98-143243B5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146770-AFF7-4D98-9368-6E95D580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8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B3A13-69FC-49A9-A999-17E372A94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230847-0231-441F-A073-418CFFDAF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F8F0CC-C20A-489A-8F87-5E5DA9AF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5C45B-AD39-4EEC-8497-F9B0635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5FA06-4FCF-45EB-88AB-B14A6E7B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2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C4483-A968-4BED-BC2C-08CBF2A8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4F9088-A400-4CEE-B87F-3DD7EE298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897842-93C9-4859-9584-B09B5F818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5EEAF5-D249-4ED2-B547-D32433F95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FA0AAC-7A67-4701-8E4A-54531336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F0B294-6F7D-497C-B8E8-00B68F94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9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8EB8F-BFC7-487B-BCC9-F264F33B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7719A7-8206-48FA-B8B3-0EB0E786C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6CCA65-9FBC-4D7C-A7CA-A54500D7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E66072-617D-41D5-B2B8-40BA9CAD7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9FE1E1-ED2A-48FF-92B2-77FA23438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46AA57-3E84-48C6-A214-E96F072B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AA4D32-0EC6-473F-94AD-676044F2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ABF041-037D-4CA3-8D13-F77968B9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3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DB94F-B0B4-4DB6-A261-08ABD026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6CE04C-F753-4460-A51B-5AC8DD0F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78D4EA-56CC-482E-A73D-08BEA304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92536B-D929-4D5E-92B6-D8232DB0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95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DE9913-768A-4943-8E6B-B89D4440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F8D2E9-3A97-4469-8F5D-221698DB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CAFD0E-0DAD-4FDA-9831-F45135DE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1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B451F-B055-431A-B52C-2C8F2C87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F0095-ACA0-43D8-B64D-0B8BB2491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5091E-3942-4C2A-AE97-159250E3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194DEA-08D2-48D9-A283-A5A96D03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FBB997-3B93-408B-9787-1E5F2CE2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1C7107-FF9F-44A6-8C7D-575A312A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39A54-DCDC-49CE-AEB7-41379BBA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372C9E-B3C0-43D7-A3FF-C4154B6FB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D1875-6B0B-4048-92E2-47E2A9179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9AA19-3E4C-4995-A32A-6E2C3BB5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C97DA1-BE67-4111-B4E2-E84E8443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016EE4-8CBA-43D3-B370-189FF6AF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1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6C2C0-B404-4EA7-BA81-EA63AE60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07A4EC-0F35-4BDA-909D-BD888639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403B0-9BB6-4EBA-8038-BA972BE1B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9AF9D-B30E-481D-A955-3D5E3AE0D706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FB3DBF-5958-44F1-9DBB-A0ACB42B2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D5375-1F77-49BB-B24E-E6E05BBFE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FDF89-DAD9-4FE6-9F6A-E5F46BB20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ommerce@mm2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15B0DC-5D55-4A36-85C6-DD16E44A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54B6D-9F5E-4BED-984C-5BB7DAD56351}"/>
              </a:ext>
            </a:extLst>
          </p:cNvPr>
          <p:cNvSpPr txBox="1"/>
          <p:nvPr/>
        </p:nvSpPr>
        <p:spPr>
          <a:xfrm>
            <a:off x="343270" y="1351508"/>
            <a:ext cx="707743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600" b="1" dirty="0" smtClean="0">
              <a:solidFill>
                <a:srgbClr val="FB9233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7200" b="1" dirty="0" smtClean="0">
                <a:solidFill>
                  <a:srgbClr val="FB9233"/>
                </a:solidFill>
                <a:latin typeface="Montserrat ExtraBold" panose="00000900000000000000" pitchFamily="2" charset="-52"/>
              </a:rPr>
              <a:t>Приглашаем </a:t>
            </a:r>
            <a:r>
              <a:rPr lang="ru-RU" sz="7200" b="1" dirty="0">
                <a:solidFill>
                  <a:srgbClr val="FB9233"/>
                </a:solidFill>
                <a:latin typeface="Montserrat ExtraBold" panose="00000900000000000000" pitchFamily="2" charset="-52"/>
              </a:rPr>
              <a:t/>
            </a:r>
            <a:br>
              <a:rPr lang="ru-RU" sz="7200" b="1" dirty="0">
                <a:solidFill>
                  <a:srgbClr val="FB9233"/>
                </a:solidFill>
                <a:latin typeface="Montserrat ExtraBold" panose="00000900000000000000" pitchFamily="2" charset="-52"/>
              </a:rPr>
            </a:br>
            <a:r>
              <a:rPr lang="ru-RU" sz="7200" b="1" dirty="0">
                <a:solidFill>
                  <a:srgbClr val="FB9233"/>
                </a:solidFill>
                <a:latin typeface="Montserrat ExtraBold" panose="00000900000000000000" pitchFamily="2" charset="-52"/>
              </a:rPr>
              <a:t>на работу </a:t>
            </a:r>
            <a:endParaRPr lang="ru-RU" sz="7200" b="1" dirty="0" smtClean="0">
              <a:solidFill>
                <a:srgbClr val="FB9233"/>
              </a:solidFill>
              <a:latin typeface="Montserrat ExtraBold" panose="00000900000000000000" pitchFamily="2" charset="-52"/>
            </a:endParaRPr>
          </a:p>
          <a:p>
            <a:pPr algn="ctr"/>
            <a:endParaRPr lang="ru-RU" sz="6600" b="1" dirty="0">
              <a:solidFill>
                <a:srgbClr val="FB923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72940-8C79-4060-AF36-43DDBB7EF0C6}"/>
              </a:ext>
            </a:extLst>
          </p:cNvPr>
          <p:cNvSpPr txBox="1"/>
          <p:nvPr/>
        </p:nvSpPr>
        <p:spPr>
          <a:xfrm>
            <a:off x="343270" y="309991"/>
            <a:ext cx="513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СПб ГБУЗ Детская городская больница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№ 2 святой Марии Магдалины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46" y="-1"/>
            <a:ext cx="4588654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4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37F72-0DD3-4F47-8FD3-433E26BB2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09"/>
            <a:ext cx="12192000" cy="68723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9899-2A64-49F3-9995-0D48E71A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39" y="385053"/>
            <a:ext cx="5357031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Новый терапевтический  корпус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4BEFB75-C986-4BB9-ACBB-8CF7309E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39" y="2234265"/>
            <a:ext cx="5112990" cy="33231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В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1800" dirty="0" smtClean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апреле 2022 года открывается новый корпус на 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2-ой линии В.О., который </a:t>
            </a:r>
            <a:r>
              <a:rPr lang="ru-RU" sz="1800" dirty="0" smtClean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рассчитан 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на 160 коек.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Э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то значимое событие в жизни города: расширение больницы даст еще большему количеству детей возможность получить качественную медицинскую помощь! 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П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ервых пациентов примут отделения аллергологии, </a:t>
            </a:r>
            <a:r>
              <a:rPr lang="ru-RU" sz="1800" dirty="0" err="1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нефрологии,кардиологии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 и ревматологии. </a:t>
            </a:r>
            <a:endParaRPr lang="ru-RU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6B77DCE-60E2-4188-ABA6-07FD0AD7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31" y="-14309"/>
            <a:ext cx="5996769" cy="359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349EDBF-0AF0-4490-B842-E64610242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/>
          <a:stretch/>
        </p:blipFill>
        <p:spPr bwMode="auto">
          <a:xfrm>
            <a:off x="6195231" y="3265989"/>
            <a:ext cx="5996769" cy="35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5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AEEC0B-F5F8-492F-813C-A66D788B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1" y="-26109"/>
            <a:ext cx="12192000" cy="6884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B9FB4-4C57-42B0-881B-45490F3C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8" y="465992"/>
            <a:ext cx="5779364" cy="211015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B9233"/>
                </a:solidFill>
                <a:latin typeface="Montserrat" panose="00000500000000000000" pitchFamily="2" charset="-52"/>
              </a:rPr>
              <a:t>Мы ждём вас в наш дружный коллектив!</a:t>
            </a:r>
            <a:br>
              <a:rPr lang="ru-RU" sz="2400" b="1" dirty="0" smtClean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400" b="1" dirty="0" smtClean="0">
                <a:solidFill>
                  <a:srgbClr val="FB9233"/>
                </a:solidFill>
                <a:latin typeface="Montserrat" panose="00000500000000000000" pitchFamily="2" charset="-52"/>
              </a:rPr>
              <a:t>Больница не может работать без медицинской сестры!</a:t>
            </a:r>
            <a:br>
              <a:rPr lang="ru-RU" sz="2400" b="1" dirty="0" smtClean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400" b="1" dirty="0" smtClean="0">
                <a:solidFill>
                  <a:srgbClr val="FB9233"/>
                </a:solidFill>
                <a:latin typeface="Montserrat" panose="00000500000000000000" pitchFamily="2" charset="-52"/>
              </a:rPr>
              <a:t>Это самая красивая и престижная работа для молодых!</a:t>
            </a:r>
            <a:endParaRPr lang="ru-RU" sz="2400" b="1" dirty="0">
              <a:solidFill>
                <a:srgbClr val="FB9233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7E3F56-EEF6-47CE-A21B-BE7222440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92" y="2839914"/>
            <a:ext cx="5544190" cy="313885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295C89"/>
                </a:solidFill>
                <a:effectLst/>
                <a:latin typeface="Montserrat ExtraBold" panose="00000900000000000000" pitchFamily="2" charset="-52"/>
              </a:rPr>
              <a:t>Мы предлагаем: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95C89"/>
                </a:solidFill>
                <a:latin typeface="Montserrat" panose="00000500000000000000" pitchFamily="2" charset="-52"/>
              </a:rPr>
              <a:t>Высокую заработную </a:t>
            </a:r>
            <a:r>
              <a:rPr lang="ru-RU" sz="1800" dirty="0" smtClean="0">
                <a:solidFill>
                  <a:srgbClr val="295C89"/>
                </a:solidFill>
                <a:latin typeface="Montserrat" panose="00000500000000000000" pitchFamily="2" charset="-52"/>
              </a:rPr>
              <a:t>плату!</a:t>
            </a:r>
            <a:endParaRPr lang="ru-RU" sz="1800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95C89"/>
                </a:solidFill>
                <a:latin typeface="Montserrat" panose="00000500000000000000" pitchFamily="2" charset="-52"/>
              </a:rPr>
              <a:t>Оформление по трудовому кодексу Российской </a:t>
            </a:r>
            <a:r>
              <a:rPr lang="ru-RU" sz="1800" dirty="0" smtClean="0">
                <a:solidFill>
                  <a:srgbClr val="295C89"/>
                </a:solidFill>
                <a:latin typeface="Montserrat" panose="00000500000000000000" pitchFamily="2" charset="-52"/>
              </a:rPr>
              <a:t>Федерации</a:t>
            </a:r>
            <a:endParaRPr lang="en-US" sz="1800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95C89"/>
                </a:solidFill>
                <a:latin typeface="Montserrat" panose="00000500000000000000" pitchFamily="2" charset="-52"/>
              </a:rPr>
              <a:t>Личную поддержку Главного врача</a:t>
            </a:r>
            <a:endParaRPr lang="en-US" sz="1800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Оплачиваемый отпуск и больничный лист</a:t>
            </a:r>
            <a:endParaRPr lang="en-US" sz="1800" dirty="0">
              <a:solidFill>
                <a:srgbClr val="295C89"/>
              </a:solidFill>
              <a:effectLst/>
              <a:latin typeface="Montserrat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95C89"/>
                </a:solidFill>
                <a:latin typeface="Montserrat" panose="00000500000000000000" pitchFamily="2" charset="-52"/>
              </a:rPr>
              <a:t>Б</a:t>
            </a:r>
            <a:r>
              <a:rPr lang="ru-RU" sz="180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есплатное обучение на курсах повышения квалификации</a:t>
            </a:r>
            <a:endParaRPr lang="en-US" sz="1800" dirty="0">
              <a:solidFill>
                <a:srgbClr val="295C89"/>
              </a:solidFill>
              <a:effectLst/>
              <a:latin typeface="Montserrat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295C89"/>
                </a:solidFill>
                <a:latin typeface="Montserrat" panose="00000500000000000000" pitchFamily="2" charset="-52"/>
              </a:rPr>
              <a:t>Дружный коллектив, который готов поделиться опытом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383A6C0-7381-4B60-AEF4-2CB373EA1D5F}"/>
              </a:ext>
            </a:extLst>
          </p:cNvPr>
          <p:cNvSpPr txBox="1">
            <a:spLocks/>
          </p:cNvSpPr>
          <p:nvPr/>
        </p:nvSpPr>
        <p:spPr>
          <a:xfrm>
            <a:off x="823729" y="3948237"/>
            <a:ext cx="10515600" cy="242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/>
          <a:stretch/>
        </p:blipFill>
        <p:spPr>
          <a:xfrm>
            <a:off x="6181819" y="-26110"/>
            <a:ext cx="5997474" cy="68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CBC31B-4CB0-49A8-B6F0-3689EA277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930332E-95E3-4E45-8544-29C77CFD2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71" y="418530"/>
            <a:ext cx="5462014" cy="11411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B9233"/>
                </a:solidFill>
                <a:latin typeface="Montserrat ExtraBold" panose="00000900000000000000" pitchFamily="2" charset="-52"/>
              </a:rPr>
              <a:t>Приглашаем </a:t>
            </a:r>
            <a:endParaRPr lang="ru-RU" sz="4400" b="1" dirty="0" smtClean="0">
              <a:solidFill>
                <a:srgbClr val="FB9233"/>
              </a:solidFill>
              <a:latin typeface="Montserrat ExtraBold" panose="00000900000000000000" pitchFamily="2" charset="-52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B9233"/>
                </a:solidFill>
                <a:latin typeface="Montserrat ExtraBold" panose="00000900000000000000" pitchFamily="2" charset="-52"/>
              </a:rPr>
              <a:t>на </a:t>
            </a:r>
            <a:r>
              <a:rPr lang="ru-RU" sz="4400" b="1" dirty="0">
                <a:solidFill>
                  <a:srgbClr val="FB9233"/>
                </a:solidFill>
                <a:latin typeface="Montserrat ExtraBold" panose="00000900000000000000" pitchFamily="2" charset="-52"/>
              </a:rPr>
              <a:t>собеседование!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6C600-4945-4018-B87D-C1E8E6B90D9C}"/>
              </a:ext>
            </a:extLst>
          </p:cNvPr>
          <p:cNvSpPr txBox="1"/>
          <p:nvPr/>
        </p:nvSpPr>
        <p:spPr>
          <a:xfrm>
            <a:off x="624255" y="1711763"/>
            <a:ext cx="4976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95C89"/>
                </a:solidFill>
                <a:latin typeface="Montserrat" panose="00000500000000000000" pitchFamily="2" charset="-52"/>
                <a:ea typeface="Times New Roman ;color:#0C5AA6"/>
              </a:rPr>
              <a:t>Санкт-Петербург, </a:t>
            </a:r>
            <a:br>
              <a:rPr lang="ru-RU" sz="2400" dirty="0">
                <a:solidFill>
                  <a:srgbClr val="295C89"/>
                </a:solidFill>
                <a:latin typeface="Montserrat" panose="00000500000000000000" pitchFamily="2" charset="-52"/>
                <a:ea typeface="Times New Roman ;color:#0C5AA6"/>
              </a:rPr>
            </a:br>
            <a:r>
              <a:rPr lang="ru-RU" sz="2400" dirty="0">
                <a:solidFill>
                  <a:srgbClr val="295C89"/>
                </a:solidFill>
                <a:latin typeface="Montserrat" panose="00000500000000000000" pitchFamily="2" charset="-52"/>
                <a:ea typeface="Times New Roman ;color:#0C5AA6"/>
              </a:rPr>
              <a:t>2-ая линия В.О. д 47</a:t>
            </a:r>
          </a:p>
          <a:p>
            <a:pPr algn="ctr"/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  <a:ea typeface="Times New Roman ;color:#0C5AA6"/>
              </a:rPr>
              <a:t>ш</a:t>
            </a:r>
            <a:r>
              <a:rPr lang="ru-RU" sz="2000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аговая доступность </a:t>
            </a:r>
            <a:br>
              <a:rPr lang="ru-RU" sz="2000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</a:br>
            <a:r>
              <a:rPr lang="ru-RU" sz="2000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от метро Василеостровская </a:t>
            </a:r>
            <a:br>
              <a:rPr lang="ru-RU" sz="2000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</a:br>
            <a:r>
              <a:rPr lang="ru-RU" sz="2000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и Спортивная</a:t>
            </a:r>
          </a:p>
          <a:p>
            <a:pPr algn="ctr"/>
            <a:r>
              <a:rPr lang="ru-RU" b="1" dirty="0">
                <a:solidFill>
                  <a:srgbClr val="203285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/>
            </a:r>
            <a:br>
              <a:rPr lang="ru-RU" b="1" dirty="0">
                <a:solidFill>
                  <a:srgbClr val="203285"/>
                </a:solidFill>
                <a:effectLst/>
                <a:latin typeface="Montserrat" panose="00000500000000000000" pitchFamily="2" charset="-52"/>
                <a:ea typeface="Times New Roman ;color:#0C5AA6"/>
              </a:rPr>
            </a:br>
            <a: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Начальник отдела кадров</a:t>
            </a:r>
            <a:b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</a:br>
            <a:r>
              <a:rPr lang="ru-RU" sz="2400" b="1" dirty="0" smtClean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тел</a:t>
            </a:r>
            <a: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. 670-45-50 (</a:t>
            </a:r>
            <a: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;mso-ansi-language:EN-US"/>
              </a:rPr>
              <a:t>300</a:t>
            </a:r>
            <a: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  <a:t>) </a:t>
            </a:r>
            <a:b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</a:rPr>
            </a:br>
            <a:r>
              <a:rPr lang="en-US" sz="2400" b="1" dirty="0">
                <a:solidFill>
                  <a:srgbClr val="295C89"/>
                </a:solidFill>
                <a:latin typeface="Montserrat" panose="00000500000000000000" pitchFamily="2" charset="-52"/>
                <a:ea typeface="Times New Roman ;color:#0C5AA6"/>
              </a:rPr>
              <a:t>ok</a:t>
            </a:r>
            <a:r>
              <a:rPr lang="ru-RU" sz="2400" b="1" dirty="0">
                <a:solidFill>
                  <a:srgbClr val="295C89"/>
                </a:solidFill>
                <a:effectLst/>
                <a:latin typeface="Montserrat" panose="00000500000000000000" pitchFamily="2" charset="-52"/>
                <a:ea typeface="Times New Roman ;color:#0C5AA6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@mm2.ru</a:t>
            </a:r>
            <a:endParaRPr lang="ru-RU" sz="2400" b="1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7537B6-0C33-4247-B9F2-97EBE9BABE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r="6379"/>
          <a:stretch/>
        </p:blipFill>
        <p:spPr>
          <a:xfrm>
            <a:off x="6010183" y="0"/>
            <a:ext cx="6181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5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CE8F96-648F-41A3-A5EF-E67E8B91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AF561A2E-73E7-4B98-99C8-5CDDAACCC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2" r="9830"/>
          <a:stretch/>
        </p:blipFill>
        <p:spPr>
          <a:xfrm>
            <a:off x="7737885" y="-2"/>
            <a:ext cx="4439643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601F8-57E6-45AE-A4C7-0795646D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86" y="158261"/>
            <a:ext cx="7178783" cy="1143001"/>
          </a:xfrm>
        </p:spPr>
        <p:txBody>
          <a:bodyPr/>
          <a:lstStyle/>
          <a:p>
            <a:r>
              <a:rPr lang="ru-RU" b="1" dirty="0">
                <a:solidFill>
                  <a:srgbClr val="FB9233"/>
                </a:solidFill>
                <a:latin typeface="Montserrat" panose="00000500000000000000" pitchFamily="2" charset="-52"/>
              </a:rPr>
              <a:t>О больнице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63A683-9C72-4BEC-BC7C-E5D8134AEDA1}"/>
              </a:ext>
            </a:extLst>
          </p:cNvPr>
          <p:cNvSpPr txBox="1"/>
          <p:nvPr/>
        </p:nvSpPr>
        <p:spPr>
          <a:xfrm>
            <a:off x="436065" y="1213655"/>
            <a:ext cx="715164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95C89"/>
                </a:solidFill>
                <a:latin typeface="Montserrat" panose="00000500000000000000" pitchFamily="2" charset="-52"/>
              </a:rPr>
              <a:t>	</a:t>
            </a:r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ДГБ № 2 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—</a:t>
            </a:r>
            <a:r>
              <a:rPr lang="ru-RU" dirty="0">
                <a:solidFill>
                  <a:srgbClr val="295C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одно из первых медицинских учреждений Санкт-Петербурга. Почти двести лет больница сохраняет</a:t>
            </a: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 традиции русского милосердия.</a:t>
            </a:r>
            <a:endParaRPr lang="ru-RU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pPr algn="just"/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	Это многопрофильный стационар для детей </a:t>
            </a:r>
            <a:b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</a:b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и подростков, который совмещает современный подход </a:t>
            </a:r>
            <a:b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</a:b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к лечению и гуманистические ценности. Главные критерии нашей работы:</a:t>
            </a:r>
          </a:p>
          <a:p>
            <a:pPr algn="just"/>
            <a:endParaRPr lang="ru-RU" sz="1600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37F29E-D565-4D20-B7D5-DD0AA6F1FACD}"/>
              </a:ext>
            </a:extLst>
          </p:cNvPr>
          <p:cNvSpPr txBox="1"/>
          <p:nvPr/>
        </p:nvSpPr>
        <p:spPr>
          <a:xfrm>
            <a:off x="1171852" y="3279531"/>
            <a:ext cx="6550503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высокие стандарты медицинской помощи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FB9233"/>
              </a:solidFill>
              <a:latin typeface="Montserrat Black" panose="00000A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квалифицированные и опытные сотрудники, </a:t>
            </a:r>
            <a:b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</a:b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которые всегда готовы помочь пациенту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FB9233"/>
              </a:solidFill>
              <a:latin typeface="Montserrat Black" panose="00000A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качественный </a:t>
            </a:r>
            <a:r>
              <a:rPr lang="ru-RU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сервис</a:t>
            </a: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, комфортные условия </a:t>
            </a:r>
            <a:b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</a:b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для детей и родителей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B9233"/>
              </a:solidFill>
              <a:latin typeface="Montserrat Black" panose="00000A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современное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FB9233"/>
              </a:solidFill>
              <a:latin typeface="Montserrat Black" panose="00000A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забота, внимательность, любовь к своему делу </a:t>
            </a:r>
            <a:b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</a:br>
            <a:r>
              <a:rPr lang="ru-RU" sz="1600" b="1" dirty="0">
                <a:solidFill>
                  <a:srgbClr val="FB9233"/>
                </a:solidFill>
                <a:latin typeface="Montserrat Black" panose="00000A00000000000000" pitchFamily="2" charset="-52"/>
              </a:rPr>
              <a:t>и к людям</a:t>
            </a:r>
          </a:p>
        </p:txBody>
      </p:sp>
    </p:spTree>
    <p:extLst>
      <p:ext uri="{BB962C8B-B14F-4D97-AF65-F5344CB8AC3E}">
        <p14:creationId xmlns:p14="http://schemas.microsoft.com/office/powerpoint/2010/main" val="214513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B10C33-DA71-4006-8D1E-5F20EABE8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F31E9-C0F5-412E-82DD-F7E114DE9DC7}"/>
              </a:ext>
            </a:extLst>
          </p:cNvPr>
          <p:cNvSpPr txBox="1"/>
          <p:nvPr/>
        </p:nvSpPr>
        <p:spPr>
          <a:xfrm>
            <a:off x="901701" y="2023963"/>
            <a:ext cx="510023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Городской центр амбулаторной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хирургии и травматологии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Отделение гнойной хирургии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Отделение хирургии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Отделение сочетанной травмы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Педиатрическое отделение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Аллергологическое отделение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Гастроэнтерологическое отделение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99881-4A78-40E7-B79C-C9D77A96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09" y="569921"/>
            <a:ext cx="10913064" cy="138242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8000" b="1" dirty="0">
                <a:solidFill>
                  <a:srgbClr val="FB9233"/>
                </a:solidFill>
                <a:latin typeface="Montserrat" panose="00000500000000000000" pitchFamily="2" charset="-52"/>
              </a:rPr>
              <a:t>В состав Детской городской больницы </a:t>
            </a:r>
            <a:br>
              <a:rPr lang="ru-RU" sz="8000" b="1" dirty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8000" b="1" dirty="0">
                <a:solidFill>
                  <a:srgbClr val="FB9233"/>
                </a:solidFill>
                <a:latin typeface="Montserrat" panose="00000500000000000000" pitchFamily="2" charset="-52"/>
              </a:rPr>
              <a:t>№ 2 святой Марии Магдалины</a:t>
            </a:r>
            <a:r>
              <a:rPr lang="ru-RU" sz="14400" b="1" dirty="0">
                <a:solidFill>
                  <a:srgbClr val="FB9233"/>
                </a:solidFill>
                <a:latin typeface="Montserrat" panose="00000500000000000000" pitchFamily="2" charset="-52"/>
              </a:rPr>
              <a:t> </a:t>
            </a:r>
            <a:r>
              <a:rPr lang="ru-RU" sz="8000" b="1" dirty="0">
                <a:solidFill>
                  <a:srgbClr val="FB9233"/>
                </a:solidFill>
                <a:latin typeface="Montserrat" panose="00000500000000000000" pitchFamily="2" charset="-52"/>
              </a:rPr>
              <a:t>входят: </a:t>
            </a:r>
          </a:p>
          <a:p>
            <a:pPr marL="0" indent="0">
              <a:buNone/>
            </a:pPr>
            <a:endParaRPr lang="ru-RU" sz="3600" dirty="0">
              <a:solidFill>
                <a:srgbClr val="203285"/>
              </a:solidFill>
              <a:latin typeface="Montserrat" panose="00000500000000000000" pitchFamily="2" charset="-52"/>
            </a:endParaRPr>
          </a:p>
          <a:p>
            <a:pPr marL="0" indent="0">
              <a:buNone/>
            </a:pPr>
            <a:endParaRPr lang="ru-RU" sz="3600" dirty="0">
              <a:latin typeface="Montserrat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3143C2-1F65-44E6-B796-965BEE81B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0" t="40847" r="44452" b="45172"/>
          <a:stretch/>
        </p:blipFill>
        <p:spPr>
          <a:xfrm>
            <a:off x="621798" y="5063586"/>
            <a:ext cx="268615" cy="2711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EDDE72-1B86-4C1B-B36B-E616BA8A2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43080" r="60770" b="42551"/>
          <a:stretch/>
        </p:blipFill>
        <p:spPr>
          <a:xfrm>
            <a:off x="6021475" y="4045223"/>
            <a:ext cx="283559" cy="2861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84C655-DE99-496B-ADBC-D5FB116CE7FF}"/>
              </a:ext>
            </a:extLst>
          </p:cNvPr>
          <p:cNvSpPr txBox="1"/>
          <p:nvPr/>
        </p:nvSpPr>
        <p:spPr>
          <a:xfrm>
            <a:off x="6309633" y="2023963"/>
            <a:ext cx="558125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Кардиоревматологическое отделение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Нефрологическое отделение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Отделение лучевой диагностики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Физиотерапия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Реанимация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Клинико-диагностическая лаборатория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>
                <a:solidFill>
                  <a:srgbClr val="295C89"/>
                </a:solidFill>
                <a:latin typeface="Montserrat" panose="00000500000000000000" pitchFamily="2" charset="-52"/>
              </a:rPr>
              <a:t>Стоматология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414E6F-6003-4A46-B47D-A3905217C8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7" t="2345" r="6075" b="83674"/>
          <a:stretch/>
        </p:blipFill>
        <p:spPr>
          <a:xfrm>
            <a:off x="6006531" y="3630324"/>
            <a:ext cx="268615" cy="2711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602010-C5FA-4DCA-83C6-AFF5CC2C02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3" t="1020" r="4240" b="84611"/>
          <a:stretch/>
        </p:blipFill>
        <p:spPr>
          <a:xfrm>
            <a:off x="624962" y="2734266"/>
            <a:ext cx="298504" cy="3012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3F3DB9-0B15-4956-9427-AE3A82C1B4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6" t="972" r="44556" b="85047"/>
          <a:stretch/>
        </p:blipFill>
        <p:spPr>
          <a:xfrm>
            <a:off x="5991586" y="2181832"/>
            <a:ext cx="298504" cy="3012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1EF08CA-A1E7-4D9A-A254-8A51847876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-330" r="81779" b="82931"/>
          <a:stretch/>
        </p:blipFill>
        <p:spPr>
          <a:xfrm>
            <a:off x="592291" y="3644175"/>
            <a:ext cx="330735" cy="3749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4C167E-9938-4866-9A6E-F02B6C1F4B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82426" r="80181" b="7028"/>
          <a:stretch/>
        </p:blipFill>
        <p:spPr>
          <a:xfrm>
            <a:off x="6021476" y="4931449"/>
            <a:ext cx="322167" cy="3039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088F9FA-77A3-43AF-A975-A5638AC8AD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52287" r="42550" b="37167"/>
          <a:stretch/>
        </p:blipFill>
        <p:spPr>
          <a:xfrm>
            <a:off x="623174" y="4109003"/>
            <a:ext cx="330735" cy="31203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F2EE39-2BA7-4FB5-8027-5858B27BAE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8" t="53364" r="5633" b="36090"/>
          <a:stretch/>
        </p:blipFill>
        <p:spPr>
          <a:xfrm>
            <a:off x="633102" y="3231027"/>
            <a:ext cx="322167" cy="3039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4A912DA-EB28-4443-8914-21B20CEC05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2" t="82204" r="24659" b="7250"/>
          <a:stretch/>
        </p:blipFill>
        <p:spPr>
          <a:xfrm>
            <a:off x="6028989" y="4470217"/>
            <a:ext cx="298504" cy="28162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CBE615-3ACD-4EE6-82AC-DD4635789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0" t="36884" r="24991" b="52570"/>
          <a:stretch/>
        </p:blipFill>
        <p:spPr>
          <a:xfrm>
            <a:off x="6006531" y="3092734"/>
            <a:ext cx="298504" cy="2816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90532B-47CE-408A-8D96-309E82DE47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2" t="23347" r="45021" b="66500"/>
          <a:stretch/>
        </p:blipFill>
        <p:spPr>
          <a:xfrm>
            <a:off x="623174" y="2119493"/>
            <a:ext cx="262297" cy="34466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CCF4B99-4953-42A0-8403-C56CC85F396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4" t="21778" r="25530" b="67225"/>
          <a:stretch/>
        </p:blipFill>
        <p:spPr>
          <a:xfrm>
            <a:off x="5982868" y="2552430"/>
            <a:ext cx="330150" cy="3733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666372-BB81-4B97-8724-45333338BE2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7" t="1243" r="24985" b="84776"/>
          <a:stretch/>
        </p:blipFill>
        <p:spPr>
          <a:xfrm>
            <a:off x="633087" y="4606748"/>
            <a:ext cx="268615" cy="2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4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AB6075-1CD9-4EEB-A5C6-8ABBCE1E1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038A5-582F-40C5-AC2F-E39BA7BE06C3}"/>
              </a:ext>
            </a:extLst>
          </p:cNvPr>
          <p:cNvSpPr txBox="1"/>
          <p:nvPr/>
        </p:nvSpPr>
        <p:spPr>
          <a:xfrm>
            <a:off x="562707" y="2751992"/>
            <a:ext cx="5697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П</a:t>
            </a: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ервый и единственный в своем роде детский центр в Санкт-Петербурге.</a:t>
            </a:r>
            <a:endParaRPr lang="ru-RU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З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десь обрабатывают раны, лечат вывихи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и переломы, удаляют доброкачественные новообразования кожи лазером.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1B1A821-683B-4C18-9BC7-C3E3B28FD2F3}"/>
              </a:ext>
            </a:extLst>
          </p:cNvPr>
          <p:cNvSpPr txBox="1">
            <a:spLocks/>
          </p:cNvSpPr>
          <p:nvPr/>
        </p:nvSpPr>
        <p:spPr>
          <a:xfrm>
            <a:off x="448408" y="246184"/>
            <a:ext cx="6137030" cy="208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Городской центр амбулаторной хирургии </a:t>
            </a:r>
            <a:b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и травматологии</a:t>
            </a:r>
            <a:endParaRPr lang="ru-RU" sz="2800" dirty="0">
              <a:solidFill>
                <a:srgbClr val="FB9233"/>
              </a:solidFill>
              <a:latin typeface="Montserrat" panose="00000500000000000000" pitchFamily="2" charset="-52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EDF495-CB9B-4FD1-B2C8-D4D76BCBE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2" t="23347" r="45021" b="66500"/>
          <a:stretch/>
        </p:blipFill>
        <p:spPr>
          <a:xfrm>
            <a:off x="10533481" y="1244788"/>
            <a:ext cx="765345" cy="1005691"/>
          </a:xfrm>
          <a:prstGeom prst="rect">
            <a:avLst/>
          </a:prstGeom>
        </p:spPr>
      </p:pic>
      <p:pic>
        <p:nvPicPr>
          <p:cNvPr id="8" name="Picture 2" descr="D:\Изображения\травмпункт\профессиональные\VEN_3926.jpg">
            <a:extLst>
              <a:ext uri="{FF2B5EF4-FFF2-40B4-BE49-F238E27FC236}">
                <a16:creationId xmlns:a16="http://schemas.microsoft.com/office/drawing/2014/main" id="{F3BBA786-1329-4958-8292-DEBAC2A1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35" y="3459970"/>
            <a:ext cx="584446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F24AB086-7CD2-4756-A59F-36EC6A50C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7536" y="0"/>
            <a:ext cx="5844466" cy="34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8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F3FFB6-3878-4A7F-8041-EF1BD5A42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9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5143F6-53E5-4FCF-AE52-3AB8B0C43941}"/>
              </a:ext>
            </a:extLst>
          </p:cNvPr>
          <p:cNvSpPr txBox="1"/>
          <p:nvPr/>
        </p:nvSpPr>
        <p:spPr>
          <a:xfrm>
            <a:off x="590873" y="2189284"/>
            <a:ext cx="50098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В</a:t>
            </a: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отделениях  хирургии и гнойной хирургии </a:t>
            </a: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ДГБ святой Марии Магдалины 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оказывают плановую и экстренную хирургическую помощь детям всех возрастов</a:t>
            </a:r>
            <a:r>
              <a:rPr lang="ru-RU" b="0" i="0" dirty="0">
                <a:solidFill>
                  <a:srgbClr val="295C89"/>
                </a:solidFill>
                <a:effectLst/>
                <a:latin typeface="Montserrat" panose="00000500000000000000" pitchFamily="2" charset="-52"/>
              </a:rPr>
              <a:t>.</a:t>
            </a: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З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десь лечат кисты, удвоение почек, мочекаменную болезнь, гнойные заболевания мягких тканей, костей, кожи, подкожной клетчатки и другие заболевания.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C1D66D06-3539-4706-B449-34F351A5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571610"/>
            <a:ext cx="4686301" cy="10745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Отделение хирургии </a:t>
            </a:r>
            <a:b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и гнойной хирургии</a:t>
            </a:r>
            <a:endParaRPr lang="ru-RU" sz="4000" dirty="0">
              <a:solidFill>
                <a:srgbClr val="FB9233"/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CB685E-D5AC-41B4-9524-B084A56A0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r="26899"/>
          <a:stretch/>
        </p:blipFill>
        <p:spPr>
          <a:xfrm>
            <a:off x="6081075" y="0"/>
            <a:ext cx="6110925" cy="68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F0270E2-8566-452D-ADB7-B006A23AA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843" cy="68841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E0FDA8-772C-478C-A1D1-7AA534ED27F0}"/>
              </a:ext>
            </a:extLst>
          </p:cNvPr>
          <p:cNvSpPr txBox="1"/>
          <p:nvPr/>
        </p:nvSpPr>
        <p:spPr>
          <a:xfrm>
            <a:off x="468434" y="1961996"/>
            <a:ext cx="5158643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В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 отделении лучевой диагностики работают   квалифицированные специалисты: 2 врача МРТ, пять врачей КТ, 4 врача рентгенолога,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2 врача УЗИ и 18 рентгенлаборантов.</a:t>
            </a: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О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тделение оснащено современными аппаратами, кабинетами магнитно-резонансной и компьютерной томографии. </a:t>
            </a:r>
          </a:p>
          <a:p>
            <a:pPr marL="285750" indent="-285750" algn="just">
              <a:buFontTx/>
              <a:buChar char="-"/>
            </a:pPr>
            <a:endParaRPr lang="ru-RU" sz="1000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pPr marL="285750" indent="-285750" algn="just">
              <a:buFontTx/>
              <a:buChar char="-"/>
            </a:pPr>
            <a:endParaRPr lang="ru-RU" sz="1100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79D4D10-AE82-4EC4-91EF-C1C099A3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8" y="18255"/>
            <a:ext cx="5671039" cy="16698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/>
            </a:r>
            <a:b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Отделение лучевой диагностики</a:t>
            </a:r>
            <a:endParaRPr lang="ru-RU" sz="3600" dirty="0">
              <a:solidFill>
                <a:srgbClr val="FB9233"/>
              </a:solidFill>
              <a:latin typeface="Montserrat" panose="00000500000000000000" pitchFamily="2" charset="-5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13057C-136B-44C1-B87A-9DAF40B90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r="20708"/>
          <a:stretch/>
        </p:blipFill>
        <p:spPr bwMode="auto">
          <a:xfrm>
            <a:off x="6095511" y="-13054"/>
            <a:ext cx="6079332" cy="68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F0270E2-8566-452D-ADB7-B006A23AA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843" cy="68841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E0FDA8-772C-478C-A1D1-7AA534ED27F0}"/>
              </a:ext>
            </a:extLst>
          </p:cNvPr>
          <p:cNvSpPr txBox="1"/>
          <p:nvPr/>
        </p:nvSpPr>
        <p:spPr>
          <a:xfrm>
            <a:off x="782514" y="1679331"/>
            <a:ext cx="469509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  </a:t>
            </a: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О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тделение было основано в 1968 году и стало одним из первых отделений детской анестезиологии и реанимации в России. Здесь работают четыре опытных врача анестезиолога-реаниматолога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и шестнадцать медсестер высшей квалификационной категории.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З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а год помощь получают около 600 больных.</a:t>
            </a:r>
          </a:p>
          <a:p>
            <a:pPr marL="285750" indent="-285750" algn="just">
              <a:buFontTx/>
              <a:buChar char="-"/>
            </a:pPr>
            <a:endParaRPr lang="ru-RU" sz="1000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79D4D10-AE82-4EC4-91EF-C1C099A3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193431"/>
            <a:ext cx="4668715" cy="13188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/>
            </a:r>
            <a:b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Отделение анестезиологии </a:t>
            </a:r>
            <a:b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</a:br>
            <a:r>
              <a:rPr lang="ru-RU" sz="2800" b="1" dirty="0">
                <a:solidFill>
                  <a:srgbClr val="FB9233"/>
                </a:solidFill>
                <a:latin typeface="Montserrat" panose="00000500000000000000" pitchFamily="2" charset="-52"/>
              </a:rPr>
              <a:t>и реанимации</a:t>
            </a:r>
            <a:endParaRPr lang="ru-RU" sz="2800" dirty="0">
              <a:solidFill>
                <a:srgbClr val="FB9233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/>
          <a:stretch/>
        </p:blipFill>
        <p:spPr>
          <a:xfrm>
            <a:off x="6165410" y="0"/>
            <a:ext cx="6026591" cy="68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5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5461" y="1224243"/>
            <a:ext cx="53633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295C89"/>
              </a:solidFill>
              <a:latin typeface="Montserrat" panose="00000500000000000000" pitchFamily="2" charset="-52"/>
              <a:ea typeface="+mj-ea"/>
              <a:cs typeface="+mj-cs"/>
            </a:endParaRP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  <a:ea typeface="+mj-ea"/>
                <a:cs typeface="+mj-cs"/>
              </a:rPr>
              <a:t>П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  <a:ea typeface="+mj-ea"/>
                <a:cs typeface="+mj-cs"/>
              </a:rPr>
              <a:t>едиатрическое отделение обеспечивает госпитализацию, диагностику и лечение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  <a:ea typeface="+mj-ea"/>
                <a:cs typeface="+mj-cs"/>
              </a:rPr>
            </a:b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  <a:ea typeface="+mj-ea"/>
                <a:cs typeface="+mj-cs"/>
              </a:rPr>
              <a:t>для больных с соматической патологией. </a:t>
            </a: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  <a:ea typeface="+mj-ea"/>
                <a:cs typeface="+mj-cs"/>
              </a:rPr>
              <a:t>О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  <a:ea typeface="+mj-ea"/>
                <a:cs typeface="+mj-cs"/>
              </a:rPr>
              <a:t>тделение оказывает круглосуточную экстренную помощь без выходных.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60DF9-3F15-4F26-B989-D05A55D5079B}"/>
              </a:ext>
            </a:extLst>
          </p:cNvPr>
          <p:cNvSpPr txBox="1"/>
          <p:nvPr/>
        </p:nvSpPr>
        <p:spPr>
          <a:xfrm>
            <a:off x="615461" y="3806909"/>
            <a:ext cx="51962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endParaRPr lang="ru-RU" dirty="0">
              <a:solidFill>
                <a:srgbClr val="295C89"/>
              </a:solidFill>
              <a:latin typeface="Montserrat" panose="00000500000000000000" pitchFamily="2" charset="-52"/>
            </a:endParaRPr>
          </a:p>
          <a:p>
            <a:r>
              <a:rPr lang="ru-RU" b="1" dirty="0">
                <a:solidFill>
                  <a:srgbClr val="295C89"/>
                </a:solidFill>
                <a:latin typeface="Montserrat" panose="00000500000000000000" pitchFamily="2" charset="-52"/>
              </a:rPr>
              <a:t>О</a:t>
            </a: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тделение специализируется </a:t>
            </a:r>
            <a:b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rgbClr val="295C89"/>
                </a:solidFill>
                <a:latin typeface="Montserrat" panose="00000500000000000000" pitchFamily="2" charset="-52"/>
              </a:rPr>
              <a:t>на патологиях сердечно-сосудистой системы и ревматологических заболеваниях. </a:t>
            </a: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/>
            </a:r>
            <a:b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endParaRPr lang="ru-RU" dirty="0">
              <a:solidFill>
                <a:srgbClr val="295C89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947E5-8C5B-41F9-90BA-C7E05DD9F7A6}"/>
              </a:ext>
            </a:extLst>
          </p:cNvPr>
          <p:cNvSpPr txBox="1"/>
          <p:nvPr/>
        </p:nvSpPr>
        <p:spPr>
          <a:xfrm>
            <a:off x="262375" y="2828835"/>
            <a:ext cx="512591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FB9233"/>
              </a:solidFill>
              <a:latin typeface="Montserrat" panose="00000500000000000000" pitchFamily="2" charset="-52"/>
              <a:ea typeface="+mj-ea"/>
              <a:cs typeface="+mj-cs"/>
            </a:endParaRPr>
          </a:p>
          <a:p>
            <a:pPr algn="ctr"/>
            <a:endParaRPr lang="ru-RU" sz="2500" b="1" dirty="0">
              <a:solidFill>
                <a:srgbClr val="FB9233"/>
              </a:solidFill>
              <a:latin typeface="Montserrat" panose="00000500000000000000" pitchFamily="2" charset="-52"/>
              <a:ea typeface="+mj-ea"/>
              <a:cs typeface="+mj-cs"/>
            </a:endParaRPr>
          </a:p>
          <a:p>
            <a:pPr algn="ctr"/>
            <a:r>
              <a:rPr lang="ru-RU" sz="2500" b="1" dirty="0">
                <a:solidFill>
                  <a:srgbClr val="FB9233"/>
                </a:solidFill>
                <a:latin typeface="Montserrat" panose="00000500000000000000" pitchFamily="2" charset="-52"/>
                <a:ea typeface="+mj-ea"/>
                <a:cs typeface="+mj-cs"/>
              </a:rPr>
              <a:t>Кардиоревматологическое отделение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87CF0-F260-49AA-B63F-4C30F2A3862A}"/>
              </a:ext>
            </a:extLst>
          </p:cNvPr>
          <p:cNvSpPr txBox="1"/>
          <p:nvPr/>
        </p:nvSpPr>
        <p:spPr>
          <a:xfrm>
            <a:off x="983344" y="558099"/>
            <a:ext cx="36839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FB9233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500" dirty="0"/>
              <a:t>Педиатрическое отделение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1D2B82-2DA4-41AF-A3A7-1D8200BEB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r="24375"/>
          <a:stretch/>
        </p:blipFill>
        <p:spPr>
          <a:xfrm>
            <a:off x="6164802" y="-1"/>
            <a:ext cx="6027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5EAE2-4729-48F2-9B94-0DA61B2678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09"/>
            <a:ext cx="12192000" cy="6872309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7E85C38-29E5-4D64-90BB-65196AF4CB7B}"/>
              </a:ext>
            </a:extLst>
          </p:cNvPr>
          <p:cNvSpPr txBox="1">
            <a:spLocks/>
          </p:cNvSpPr>
          <p:nvPr/>
        </p:nvSpPr>
        <p:spPr>
          <a:xfrm>
            <a:off x="281353" y="383798"/>
            <a:ext cx="5776547" cy="855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FB9233"/>
                </a:solidFill>
                <a:latin typeface="Montserrat" panose="00000500000000000000" pitchFamily="2" charset="-52"/>
              </a:rPr>
              <a:t>Аллергологическое отделение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3FE7762-8FC1-454D-A6CC-0C5862637766}"/>
              </a:ext>
            </a:extLst>
          </p:cNvPr>
          <p:cNvSpPr txBox="1">
            <a:spLocks/>
          </p:cNvSpPr>
          <p:nvPr/>
        </p:nvSpPr>
        <p:spPr>
          <a:xfrm>
            <a:off x="342901" y="3649341"/>
            <a:ext cx="5442437" cy="869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FB9233"/>
                </a:solidFill>
                <a:latin typeface="Montserrat" panose="00000500000000000000" pitchFamily="2" charset="-52"/>
              </a:rPr>
              <a:t>Нефрологическое отделение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6016F1-8DD5-4D0A-B1BC-FD381576A039}"/>
              </a:ext>
            </a:extLst>
          </p:cNvPr>
          <p:cNvSpPr txBox="1"/>
          <p:nvPr/>
        </p:nvSpPr>
        <p:spPr>
          <a:xfrm>
            <a:off x="668216" y="4601543"/>
            <a:ext cx="4510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95C89"/>
                </a:solidFill>
                <a:latin typeface="Montserrat" panose="00000500000000000000" pitchFamily="2" charset="-52"/>
              </a:rPr>
              <a:t>О</a:t>
            </a: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тделение специализируется </a:t>
            </a:r>
            <a:b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на диагностике и лечении острых </a:t>
            </a:r>
            <a:b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и хронических заболеваний почек.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47B4B7-46D3-4AFC-A7E4-2F1E755499FE}"/>
              </a:ext>
            </a:extLst>
          </p:cNvPr>
          <p:cNvSpPr txBox="1"/>
          <p:nvPr/>
        </p:nvSpPr>
        <p:spPr>
          <a:xfrm>
            <a:off x="606669" y="1257657"/>
            <a:ext cx="51786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95C89"/>
                </a:solidFill>
                <a:latin typeface="Montserrat" panose="00000500000000000000" pitchFamily="2" charset="-52"/>
              </a:rPr>
              <a:t>О</a:t>
            </a: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тделение занимается диагностикой, лечением и профилактикой аллергических заболеваний, выявляет причины аллергии.</a:t>
            </a:r>
          </a:p>
          <a:p>
            <a:pPr algn="just"/>
            <a:r>
              <a:rPr lang="ru-RU" sz="1600" b="1" dirty="0">
                <a:solidFill>
                  <a:srgbClr val="295C89"/>
                </a:solidFill>
                <a:latin typeface="Montserrat" panose="00000500000000000000" pitchFamily="2" charset="-52"/>
              </a:rPr>
              <a:t>Б</a:t>
            </a: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лагодаря недавнему ремонту пребывание </a:t>
            </a:r>
            <a:b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в отделении стало еще комфортнее, </a:t>
            </a:r>
            <a:b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rgbClr val="295C89"/>
                </a:solidFill>
                <a:latin typeface="Montserrat" panose="00000500000000000000" pitchFamily="2" charset="-52"/>
              </a:rPr>
              <a:t>а душевное и внимательное отношение персонала создает благоприятную атмосферу.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597F43-55D3-4151-AB89-A241CA9AD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4" r="5989"/>
          <a:stretch/>
        </p:blipFill>
        <p:spPr>
          <a:xfrm>
            <a:off x="6128239" y="-14310"/>
            <a:ext cx="6063762" cy="68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23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</TotalTime>
  <Words>306</Words>
  <Application>Microsoft Office PowerPoint</Application>
  <PresentationFormat>Широкоэкранный</PresentationFormat>
  <Paragraphs>81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Montserrat Black</vt:lpstr>
      <vt:lpstr>Montserrat ExtraBold</vt:lpstr>
      <vt:lpstr>Times New Roman ;color:#0C5AA6</vt:lpstr>
      <vt:lpstr>Times New Roman ;color:#0C5AA6;mso-ansi-language:EN-US</vt:lpstr>
      <vt:lpstr>Тема Office</vt:lpstr>
      <vt:lpstr>Презентация PowerPoint</vt:lpstr>
      <vt:lpstr>О больнице</vt:lpstr>
      <vt:lpstr>Презентация PowerPoint</vt:lpstr>
      <vt:lpstr>Презентация PowerPoint</vt:lpstr>
      <vt:lpstr>Отделение хирургии  и гнойной хирургии</vt:lpstr>
      <vt:lpstr> Отделение лучевой диагностики</vt:lpstr>
      <vt:lpstr> Отделение анестезиологии  и реанимации</vt:lpstr>
      <vt:lpstr>Презентация PowerPoint</vt:lpstr>
      <vt:lpstr>Презентация PowerPoint</vt:lpstr>
      <vt:lpstr>Новый терапевтический  корпус </vt:lpstr>
      <vt:lpstr>Мы ждём вас в наш дружный коллектив! Больница не может работать без медицинской сестры! Это самая красивая и престижная работа для молодых!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городская больница № 2  святой Марии Магдалины</dc:title>
  <dc:creator>Зам гл врача по связям с общественностью 2</dc:creator>
  <cp:lastModifiedBy>Отдел кадров. Начальник.</cp:lastModifiedBy>
  <cp:revision>129</cp:revision>
  <cp:lastPrinted>2021-11-17T13:47:42Z</cp:lastPrinted>
  <dcterms:created xsi:type="dcterms:W3CDTF">2021-03-22T08:38:17Z</dcterms:created>
  <dcterms:modified xsi:type="dcterms:W3CDTF">2022-04-05T11:41:42Z</dcterms:modified>
</cp:coreProperties>
</file>